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87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12192000" cy="6858000"/>
  <p:notesSz cx="6858000" cy="9144000"/>
  <p:embeddedFontLst>
    <p:embeddedFont>
      <p:font typeface="Calibri" panose="020F050202020403020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83" d="100"/>
          <a:sy n="83" d="100"/>
        </p:scale>
        <p:origin x="408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font" Target="fonts/font4.fntdata"/><Relationship Id="rId38" Type="http://schemas.openxmlformats.org/officeDocument/2006/relationships/font" Target="fonts/font3.fntdata"/><Relationship Id="rId37" Type="http://schemas.openxmlformats.org/officeDocument/2006/relationships/font" Target="fonts/font2.fntdata"/><Relationship Id="rId36" Type="http://schemas.openxmlformats.org/officeDocument/2006/relationships/font" Target="fonts/font1.fntdata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C38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7680960" y="0"/>
            <a:ext cx="4510735" cy="6858000"/>
          </a:xfrm>
          <a:prstGeom prst="rect">
            <a:avLst/>
          </a:prstGeom>
          <a:solidFill>
            <a:srgbClr val="0A2E4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46304" cy="6858000"/>
          </a:xfrm>
          <a:prstGeom prst="rect">
            <a:avLst/>
          </a:prstGeom>
          <a:solidFill>
            <a:srgbClr val="F08A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5" name="Picture 4" descr="AI_Geo_Navigators_logo_white_plate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640" y="502920"/>
            <a:ext cx="2136449" cy="137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60" y="2286000"/>
            <a:ext cx="64008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300" b="1" spc="300">
                <a:solidFill>
                  <a:srgbClr val="14B8A6"/>
                </a:solidFill>
                <a:latin typeface="Manrope"/>
              </a:rPr>
              <a:t>COMPANY PORTFOLIO  ·  2026</a:t>
            </a:r>
            <a:endParaRPr sz="1300" b="1" spc="30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640" y="2743200"/>
            <a:ext cx="6949440" cy="17373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spcAft>
                <a:spcPts val="200"/>
              </a:spcAft>
            </a:pPr>
            <a:r>
              <a:rPr sz="4000" b="1">
                <a:solidFill>
                  <a:srgbClr val="FFFFFF"/>
                </a:solidFill>
                <a:latin typeface="Manrope ExtraBold"/>
              </a:rPr>
              <a:t>Climate Intelligence.</a:t>
            </a:r>
            <a:endParaRPr sz="4000" b="1">
              <a:solidFill>
                <a:srgbClr val="FFFFFF"/>
              </a:solidFill>
              <a:latin typeface="Manrope ExtraBold"/>
            </a:endParaRPr>
          </a:p>
          <a:p>
            <a:pPr algn="l">
              <a:spcAft>
                <a:spcPts val="200"/>
              </a:spcAft>
            </a:pPr>
            <a:r>
              <a:rPr sz="4000" b="1">
                <a:solidFill>
                  <a:srgbClr val="14B8A6"/>
                </a:solidFill>
                <a:latin typeface="Manrope ExtraBold"/>
              </a:rPr>
              <a:t>Confident Decisions.</a:t>
            </a:r>
            <a:endParaRPr sz="4000" b="1">
              <a:solidFill>
                <a:srgbClr val="14B8A6"/>
              </a:solidFill>
              <a:latin typeface="Manrope Extra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360" y="4572000"/>
            <a:ext cx="6675120" cy="10058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1500" b="0">
                <a:solidFill>
                  <a:srgbClr val="CFDEE6"/>
                </a:solidFill>
                <a:latin typeface="Manrope"/>
              </a:rPr>
              <a:t>A climate-intelligence and geospatial firm turning environmental data into decisions — through structure, evidence, and signals that guide action.</a:t>
            </a:r>
            <a:endParaRPr sz="1500" b="0">
              <a:solidFill>
                <a:srgbClr val="CFDEE6"/>
              </a:solidFill>
              <a:latin typeface="Manrope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94360" y="5760720"/>
            <a:ext cx="1572768" cy="457200"/>
          </a:xfrm>
          <a:prstGeom prst="roundRect">
            <a:avLst/>
          </a:prstGeom>
          <a:solidFill>
            <a:srgbClr val="0C3851"/>
          </a:solidFill>
          <a:ln w="19050">
            <a:solidFill>
              <a:srgbClr val="14B8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sz="1100" b="1" spc="200">
                <a:solidFill>
                  <a:srgbClr val="14B8A6"/>
                </a:solidFill>
                <a:latin typeface="Manrope"/>
              </a:rPr>
              <a:t>GEOSPATIAL</a:t>
            </a:r>
            <a:endParaRPr sz="1100" b="1" spc="20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276856" y="5760720"/>
            <a:ext cx="1572768" cy="457200"/>
          </a:xfrm>
          <a:prstGeom prst="roundRect">
            <a:avLst/>
          </a:prstGeom>
          <a:solidFill>
            <a:srgbClr val="0C3851"/>
          </a:solidFill>
          <a:ln w="19050">
            <a:solidFill>
              <a:srgbClr val="F08A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sz="1100" b="1" spc="200">
                <a:solidFill>
                  <a:srgbClr val="F08A24"/>
                </a:solidFill>
                <a:latin typeface="Manrope"/>
              </a:rPr>
              <a:t>AI</a:t>
            </a:r>
            <a:endParaRPr sz="1100" b="1" spc="200">
              <a:solidFill>
                <a:srgbClr val="F08A24"/>
              </a:solidFill>
              <a:latin typeface="Manrope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959352" y="5760720"/>
            <a:ext cx="1572768" cy="457200"/>
          </a:xfrm>
          <a:prstGeom prst="roundRect">
            <a:avLst/>
          </a:prstGeom>
          <a:solidFill>
            <a:srgbClr val="0C3851"/>
          </a:solidFill>
          <a:ln w="19050">
            <a:solidFill>
              <a:srgbClr val="05966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sz="1100" b="1" spc="200">
                <a:solidFill>
                  <a:srgbClr val="059669"/>
                </a:solidFill>
                <a:latin typeface="Manrope"/>
              </a:rPr>
              <a:t>CLIMATE</a:t>
            </a:r>
            <a:endParaRPr sz="1100" b="1" spc="200">
              <a:solidFill>
                <a:srgbClr val="059669"/>
              </a:solidFill>
              <a:latin typeface="Manrope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641848" y="5760720"/>
            <a:ext cx="1572768" cy="457200"/>
          </a:xfrm>
          <a:prstGeom prst="roundRect">
            <a:avLst/>
          </a:prstGeom>
          <a:solidFill>
            <a:srgbClr val="0C3851"/>
          </a:solidFill>
          <a:ln w="19050">
            <a:solidFill>
              <a:srgbClr val="14B8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sz="1100" b="1" spc="200">
                <a:solidFill>
                  <a:srgbClr val="14B8A6"/>
                </a:solidFill>
                <a:latin typeface="Manrope"/>
              </a:rPr>
              <a:t>ESG</a:t>
            </a:r>
            <a:endParaRPr sz="1100" b="1" spc="20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92440" y="777240"/>
            <a:ext cx="36576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 spc="300">
                <a:solidFill>
                  <a:srgbClr val="14B8A6"/>
                </a:solidFill>
                <a:latin typeface="Manrope"/>
              </a:rPr>
              <a:t>AT A GLANCE</a:t>
            </a:r>
            <a:endParaRPr sz="1200" b="1" spc="30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92440" y="1371600"/>
            <a:ext cx="1508760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000" b="1">
                <a:solidFill>
                  <a:srgbClr val="14B8A6"/>
                </a:solidFill>
                <a:latin typeface="Manrope ExtraBold"/>
              </a:rPr>
              <a:t>30+</a:t>
            </a:r>
            <a:endParaRPr sz="3000" b="1">
              <a:solidFill>
                <a:srgbClr val="14B8A6"/>
              </a:solidFill>
              <a:latin typeface="Manrope ExtraBol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46920" y="1417320"/>
            <a:ext cx="2377440" cy="7772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1150" b="0">
                <a:solidFill>
                  <a:srgbClr val="CFDEE6"/>
                </a:solidFill>
                <a:latin typeface="Manrope"/>
              </a:rPr>
              <a:t>Climate, GIS &amp; AI professionals</a:t>
            </a:r>
            <a:endParaRPr sz="1150" b="0">
              <a:solidFill>
                <a:srgbClr val="CFDEE6"/>
              </a:solidFill>
              <a:latin typeface="Manrope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92440" y="2212848"/>
            <a:ext cx="1508760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000" b="1">
                <a:solidFill>
                  <a:srgbClr val="F08A24"/>
                </a:solidFill>
                <a:latin typeface="Manrope ExtraBold"/>
              </a:rPr>
              <a:t>15+</a:t>
            </a:r>
            <a:endParaRPr sz="3000" b="1">
              <a:solidFill>
                <a:srgbClr val="F08A24"/>
              </a:solidFill>
              <a:latin typeface="Manrope ExtraBol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46920" y="2258568"/>
            <a:ext cx="2377440" cy="7772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1150" b="0">
                <a:solidFill>
                  <a:srgbClr val="CFDEE6"/>
                </a:solidFill>
                <a:latin typeface="Manrope"/>
              </a:rPr>
              <a:t>Projects delivered and ongoing</a:t>
            </a:r>
            <a:endParaRPr sz="1150" b="0">
              <a:solidFill>
                <a:srgbClr val="CFDEE6"/>
              </a:solidFill>
              <a:latin typeface="Manrope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92440" y="3054096"/>
            <a:ext cx="1508760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000" b="1">
                <a:solidFill>
                  <a:srgbClr val="059669"/>
                </a:solidFill>
                <a:latin typeface="Manrope ExtraBold"/>
              </a:rPr>
              <a:t>6</a:t>
            </a:r>
            <a:endParaRPr sz="3000" b="1">
              <a:solidFill>
                <a:srgbClr val="059669"/>
              </a:solidFill>
              <a:latin typeface="Manrope ExtraBold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46920" y="3099815"/>
            <a:ext cx="2377440" cy="7772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1150" b="0">
                <a:solidFill>
                  <a:srgbClr val="CFDEE6"/>
                </a:solidFill>
                <a:latin typeface="Manrope"/>
              </a:rPr>
              <a:t>Proprietary AI engines</a:t>
            </a:r>
            <a:endParaRPr sz="1150" b="0">
              <a:solidFill>
                <a:srgbClr val="CFDEE6"/>
              </a:solidFill>
              <a:latin typeface="Manrope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92440" y="3895344"/>
            <a:ext cx="1508760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000" b="1">
                <a:solidFill>
                  <a:srgbClr val="14B8A6"/>
                </a:solidFill>
                <a:latin typeface="Manrope ExtraBold"/>
              </a:rPr>
              <a:t>8</a:t>
            </a:r>
            <a:endParaRPr sz="3000" b="1">
              <a:solidFill>
                <a:srgbClr val="14B8A6"/>
              </a:solidFill>
              <a:latin typeface="Manrope ExtraBold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646920" y="3941063"/>
            <a:ext cx="2377440" cy="7772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1150" b="0">
                <a:solidFill>
                  <a:srgbClr val="CFDEE6"/>
                </a:solidFill>
                <a:latin typeface="Manrope"/>
              </a:rPr>
              <a:t>Scientific advisory board members</a:t>
            </a:r>
            <a:endParaRPr sz="1150" b="0">
              <a:solidFill>
                <a:srgbClr val="CFDEE6"/>
              </a:solidFill>
              <a:latin typeface="Manrope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92440" y="4736592"/>
            <a:ext cx="1508760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000" b="1">
                <a:solidFill>
                  <a:srgbClr val="F08A24"/>
                </a:solidFill>
                <a:latin typeface="Manrope ExtraBold"/>
              </a:rPr>
              <a:t>4</a:t>
            </a:r>
            <a:endParaRPr sz="3000" b="1">
              <a:solidFill>
                <a:srgbClr val="F08A24"/>
              </a:solidFill>
              <a:latin typeface="Manrope ExtraBold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646920" y="4782312"/>
            <a:ext cx="2377440" cy="7772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1150" b="0">
                <a:solidFill>
                  <a:srgbClr val="CFDEE6"/>
                </a:solidFill>
                <a:latin typeface="Manrope"/>
              </a:rPr>
              <a:t>Offices: Islamabad · Gilgit · Lahore · Delaware</a:t>
            </a:r>
            <a:endParaRPr sz="1150" b="0">
              <a:solidFill>
                <a:srgbClr val="CFDEE6"/>
              </a:solidFill>
              <a:latin typeface="Manrope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92440" y="5577840"/>
            <a:ext cx="1508760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000" b="1">
                <a:solidFill>
                  <a:srgbClr val="059669"/>
                </a:solidFill>
                <a:latin typeface="Manrope ExtraBold"/>
              </a:rPr>
              <a:t>2024</a:t>
            </a:r>
            <a:endParaRPr sz="3000" b="1">
              <a:solidFill>
                <a:srgbClr val="059669"/>
              </a:solidFill>
              <a:latin typeface="Manrope ExtraBold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646920" y="5623559"/>
            <a:ext cx="2377440" cy="7772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1150" b="0">
                <a:solidFill>
                  <a:srgbClr val="CFDEE6"/>
                </a:solidFill>
                <a:latin typeface="Manrope"/>
              </a:rPr>
              <a:t>Incorporated SECP PK · 2025 Delaware LLC</a:t>
            </a:r>
            <a:endParaRPr sz="1150" b="0">
              <a:solidFill>
                <a:srgbClr val="CFDEE6"/>
              </a:solidFill>
              <a:latin typeface="Manrope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92440" y="6446520"/>
            <a:ext cx="39319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000" b="0">
                <a:solidFill>
                  <a:srgbClr val="9AB2C0"/>
                </a:solidFill>
                <a:latin typeface="Manrope"/>
              </a:rPr>
              <a:t>aigeo360.com  ·  info@aigeo360.com</a:t>
            </a:r>
            <a:endParaRPr sz="1000" b="0">
              <a:solidFill>
                <a:srgbClr val="9AB2C0"/>
              </a:solidFill>
              <a:latin typeface="Manrop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C38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0" y="502920"/>
            <a:ext cx="146304" cy="635508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457200" y="128016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 spc="300">
                <a:solidFill>
                  <a:srgbClr val="14B8A6"/>
                </a:solidFill>
                <a:latin typeface="Manrope"/>
              </a:rPr>
              <a:t>08   INNOVATION</a:t>
            </a:r>
            <a:endParaRPr sz="1200" b="1" spc="30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15600" y="128016"/>
            <a:ext cx="146304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100" b="0">
                <a:solidFill>
                  <a:srgbClr val="9AB2C0"/>
                </a:solidFill>
                <a:latin typeface="Manrope"/>
              </a:rPr>
              <a:t>9 / 22</a:t>
            </a:r>
            <a:endParaRPr sz="1100" b="0">
              <a:solidFill>
                <a:srgbClr val="9AB2C0"/>
              </a:solidFill>
              <a:latin typeface="Manrop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749808"/>
            <a:ext cx="11247120" cy="7315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300" b="1">
                <a:solidFill>
                  <a:srgbClr val="0C3851"/>
                </a:solidFill>
                <a:latin typeface="Manrope ExtraBold"/>
              </a:rPr>
              <a:t>Six proprietary AI engines.</a:t>
            </a:r>
            <a:endParaRPr sz="3300" b="1">
              <a:solidFill>
                <a:srgbClr val="0C3851"/>
              </a:solidFill>
              <a:latin typeface="Manrope Extra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481328"/>
            <a:ext cx="1124712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650" b="0">
                <a:solidFill>
                  <a:srgbClr val="222222"/>
                </a:solidFill>
                <a:latin typeface="Manrope"/>
              </a:rPr>
              <a:t>In-house IP powering decisions across imagery, water, climate, and cities.</a:t>
            </a:r>
            <a:endParaRPr sz="16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57200" y="2148840"/>
            <a:ext cx="1463040" cy="502920"/>
          </a:xfrm>
          <a:prstGeom prst="round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700" b="1" dirty="0">
                <a:solidFill>
                  <a:srgbClr val="FFFFFF"/>
                </a:solidFill>
                <a:latin typeface="Manrope ExtraBold"/>
              </a:rPr>
              <a:t>CLIM-13</a:t>
            </a:r>
            <a:endParaRPr sz="1700" b="1" dirty="0">
              <a:solidFill>
                <a:srgbClr val="FFFFFF"/>
              </a:solidFill>
              <a:latin typeface="Manrope Extra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7400" y="2194560"/>
            <a:ext cx="3840480" cy="45720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sz="1500" b="1">
                <a:solidFill>
                  <a:srgbClr val="0C3851"/>
                </a:solidFill>
                <a:latin typeface="Manrope"/>
              </a:rPr>
              <a:t>Digital Brain of Organization</a:t>
            </a:r>
            <a:endParaRPr sz="15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2807208"/>
            <a:ext cx="5486400" cy="9601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2000"/>
              </a:lnSpc>
            </a:pPr>
            <a:r>
              <a:rPr sz="1300" b="0">
                <a:solidFill>
                  <a:srgbClr val="222222"/>
                </a:solidFill>
                <a:latin typeface="Manrope"/>
              </a:rPr>
              <a:t>RAG over internal documents and vetted science. Hallucination controls for high-stakes work. Plain-language insights.</a:t>
            </a:r>
            <a:endParaRPr sz="1300" b="0">
              <a:solidFill>
                <a:srgbClr val="222222"/>
              </a:solidFill>
              <a:latin typeface="Manrope"/>
            </a:endParaRPr>
          </a:p>
        </p:txBody>
      </p:sp>
      <p:pic>
        <p:nvPicPr>
          <p:cNvPr id="12" name="Picture 11" descr="image7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3931920"/>
            <a:ext cx="5486400" cy="27432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6245352" y="2148840"/>
            <a:ext cx="1463040" cy="502920"/>
          </a:xfrm>
          <a:prstGeom prst="roundRect">
            <a:avLst/>
          </a:prstGeom>
          <a:solidFill>
            <a:srgbClr val="F08A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700" b="1" dirty="0">
                <a:solidFill>
                  <a:srgbClr val="FFFFFF"/>
                </a:solidFill>
                <a:latin typeface="Manrope ExtraBold"/>
              </a:rPr>
              <a:t>DBO</a:t>
            </a:r>
            <a:endParaRPr sz="1700" b="1" dirty="0">
              <a:solidFill>
                <a:srgbClr val="FFFFFF"/>
              </a:solidFill>
              <a:latin typeface="Manrope ExtraBol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45552" y="2194560"/>
            <a:ext cx="3840480" cy="45720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sz="1500" b="1">
                <a:solidFill>
                  <a:srgbClr val="0C3851"/>
                </a:solidFill>
                <a:latin typeface="Manrope"/>
              </a:rPr>
              <a:t>Glacial Lake Outburst Forecasting</a:t>
            </a:r>
            <a:endParaRPr sz="15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45352" y="2807208"/>
            <a:ext cx="5486400" cy="9601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2000"/>
              </a:lnSpc>
            </a:pPr>
            <a:r>
              <a:rPr sz="1300" b="0">
                <a:solidFill>
                  <a:srgbClr val="222222"/>
                </a:solidFill>
                <a:latin typeface="Manrope"/>
              </a:rPr>
              <a:t>Enhances imagery, detects glacial lakes, forecasts GLOF spread, generates risk-zone maps for early warning corridors.</a:t>
            </a:r>
            <a:endParaRPr sz="1300" b="0">
              <a:solidFill>
                <a:srgbClr val="222222"/>
              </a:solidFill>
              <a:latin typeface="Manrope"/>
            </a:endParaRPr>
          </a:p>
        </p:txBody>
      </p:sp>
      <p:pic>
        <p:nvPicPr>
          <p:cNvPr id="16" name="Picture 15" descr="image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352" y="3931920"/>
            <a:ext cx="5486400" cy="2743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57200" y="6437376"/>
            <a:ext cx="11274552" cy="12700"/>
          </a:xfrm>
          <a:prstGeom prst="rect">
            <a:avLst/>
          </a:prstGeom>
          <a:solidFill>
            <a:srgbClr val="E2E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8" name="TextBox 17"/>
          <p:cNvSpPr txBox="1"/>
          <p:nvPr/>
        </p:nvSpPr>
        <p:spPr>
          <a:xfrm>
            <a:off x="457200" y="6492240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000" b="0">
                <a:solidFill>
                  <a:srgbClr val="222222"/>
                </a:solidFill>
                <a:latin typeface="Manrope"/>
              </a:rPr>
              <a:t>AI Geo Navigators  ·  Climate Intelligence. Confident Decisions.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86800" y="6492240"/>
            <a:ext cx="30175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000" b="0">
                <a:solidFill>
                  <a:srgbClr val="222222"/>
                </a:solidFill>
                <a:latin typeface="Manrope"/>
              </a:rPr>
              <a:t>www.aigeo360.com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751"/>
            <a:ext cx="1219169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C38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0" y="502920"/>
            <a:ext cx="146304" cy="635508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457200" y="128016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 spc="300">
                <a:solidFill>
                  <a:srgbClr val="14B8A6"/>
                </a:solidFill>
                <a:latin typeface="Manrope"/>
              </a:rPr>
              <a:t>08   INNOVATION</a:t>
            </a:r>
            <a:endParaRPr sz="1200" b="1" spc="30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15600" y="128016"/>
            <a:ext cx="146304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100" b="0">
                <a:solidFill>
                  <a:srgbClr val="9AB2C0"/>
                </a:solidFill>
                <a:latin typeface="Manrope"/>
              </a:rPr>
              <a:t>9 / 22</a:t>
            </a:r>
            <a:endParaRPr sz="1100" b="0">
              <a:solidFill>
                <a:srgbClr val="9AB2C0"/>
              </a:solidFill>
              <a:latin typeface="Manrop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749808"/>
            <a:ext cx="11247120" cy="7315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300" b="1">
                <a:solidFill>
                  <a:srgbClr val="0C3851"/>
                </a:solidFill>
                <a:latin typeface="Manrope ExtraBold"/>
              </a:rPr>
              <a:t>Six proprietary AI engines.</a:t>
            </a:r>
            <a:endParaRPr sz="3300" b="1">
              <a:solidFill>
                <a:srgbClr val="0C3851"/>
              </a:solidFill>
              <a:latin typeface="Manrope Extra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481328"/>
            <a:ext cx="1124712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650" b="0">
                <a:solidFill>
                  <a:srgbClr val="222222"/>
                </a:solidFill>
                <a:latin typeface="Manrope"/>
              </a:rPr>
              <a:t>In-house IP powering decisions across imagery, water, climate, and cities.</a:t>
            </a:r>
            <a:endParaRPr sz="16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57200" y="2148840"/>
            <a:ext cx="1463040" cy="502920"/>
          </a:xfrm>
          <a:prstGeom prst="round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700" b="1" dirty="0">
                <a:solidFill>
                  <a:srgbClr val="FFFFFF"/>
                </a:solidFill>
                <a:latin typeface="Manrope ExtraBold"/>
              </a:rPr>
              <a:t>AGILE</a:t>
            </a:r>
            <a:endParaRPr sz="1700" b="1" dirty="0">
              <a:solidFill>
                <a:srgbClr val="FFFFFF"/>
              </a:solidFill>
              <a:latin typeface="Manrope Extra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7400" y="2194560"/>
            <a:ext cx="3840480" cy="45720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sz="1500" b="1">
                <a:solidFill>
                  <a:srgbClr val="0C3851"/>
                </a:solidFill>
                <a:latin typeface="Manrope"/>
              </a:rPr>
              <a:t>Smart Hierarchical Encoder &amp; Decoder</a:t>
            </a:r>
            <a:endParaRPr sz="15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2807208"/>
            <a:ext cx="5486400" cy="9601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2000"/>
              </a:lnSpc>
            </a:pPr>
            <a:r>
              <a:rPr sz="1300" b="0">
                <a:solidFill>
                  <a:srgbClr val="222222"/>
                </a:solidFill>
                <a:latin typeface="Manrope"/>
              </a:rPr>
              <a:t>Satellite image reconstruction up to 1-metre resolution. Optical and SAR inputs. Applied across agriculture, urban, and water.</a:t>
            </a:r>
            <a:endParaRPr sz="1300" b="0">
              <a:solidFill>
                <a:srgbClr val="222222"/>
              </a:solidFill>
              <a:latin typeface="Manrope"/>
            </a:endParaRPr>
          </a:p>
        </p:txBody>
      </p:sp>
      <p:pic>
        <p:nvPicPr>
          <p:cNvPr id="12" name="Picture 11" descr="image9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3931920"/>
            <a:ext cx="5486400" cy="27432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6245352" y="2148840"/>
            <a:ext cx="1463040" cy="502920"/>
          </a:xfrm>
          <a:prstGeom prst="roundRect">
            <a:avLst/>
          </a:prstGeom>
          <a:solidFill>
            <a:srgbClr val="F08A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700" b="1" dirty="0">
                <a:solidFill>
                  <a:srgbClr val="FFFFFF"/>
                </a:solidFill>
                <a:latin typeface="Manrope ExtraBold"/>
              </a:rPr>
              <a:t>SHINE</a:t>
            </a:r>
            <a:endParaRPr sz="1700" b="1" dirty="0">
              <a:solidFill>
                <a:srgbClr val="FFFFFF"/>
              </a:solidFill>
              <a:latin typeface="Manrope ExtraBol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45552" y="2194560"/>
            <a:ext cx="3840480" cy="45720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sz="1500" b="1">
                <a:solidFill>
                  <a:srgbClr val="0C3851"/>
                </a:solidFill>
                <a:latin typeface="Manrope"/>
              </a:rPr>
              <a:t>Autonomous Geospatial Intelligence</a:t>
            </a:r>
            <a:endParaRPr sz="15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45352" y="2807208"/>
            <a:ext cx="5486400" cy="9601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2000"/>
              </a:lnSpc>
            </a:pPr>
            <a:r>
              <a:rPr sz="1300" b="0">
                <a:solidFill>
                  <a:srgbClr val="222222"/>
                </a:solidFill>
                <a:latin typeface="Manrope"/>
              </a:rPr>
              <a:t>Unified climate-tech platform with real-time vegetation, water, urban, and emissions layers. Map and chat-driven access.</a:t>
            </a:r>
            <a:endParaRPr sz="1300" b="0">
              <a:solidFill>
                <a:srgbClr val="222222"/>
              </a:solidFill>
              <a:latin typeface="Manrope"/>
            </a:endParaRPr>
          </a:p>
        </p:txBody>
      </p:sp>
      <p:pic>
        <p:nvPicPr>
          <p:cNvPr id="16" name="Picture 15" descr="image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352" y="3931920"/>
            <a:ext cx="5486400" cy="2743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57200" y="6437376"/>
            <a:ext cx="11274552" cy="12700"/>
          </a:xfrm>
          <a:prstGeom prst="rect">
            <a:avLst/>
          </a:prstGeom>
          <a:solidFill>
            <a:srgbClr val="E2E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8" name="TextBox 17"/>
          <p:cNvSpPr txBox="1"/>
          <p:nvPr/>
        </p:nvSpPr>
        <p:spPr>
          <a:xfrm>
            <a:off x="457200" y="6492240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000" b="0">
                <a:solidFill>
                  <a:srgbClr val="222222"/>
                </a:solidFill>
                <a:latin typeface="Manrope"/>
              </a:rPr>
              <a:t>AI Geo Navigators  ·  Climate Intelligence. Confident Decisions.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86800" y="6492240"/>
            <a:ext cx="30175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000" b="0">
                <a:solidFill>
                  <a:srgbClr val="222222"/>
                </a:solidFill>
                <a:latin typeface="Manrope"/>
              </a:rPr>
              <a:t>www.aigeo360.com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C38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0" y="502920"/>
            <a:ext cx="146304" cy="635508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457200" y="128016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 spc="300">
                <a:solidFill>
                  <a:srgbClr val="14B8A6"/>
                </a:solidFill>
                <a:latin typeface="Manrope"/>
              </a:rPr>
              <a:t>08   INNOVATION</a:t>
            </a:r>
            <a:endParaRPr sz="1200" b="1" spc="30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15600" y="128016"/>
            <a:ext cx="146304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100" b="0">
                <a:solidFill>
                  <a:srgbClr val="9AB2C0"/>
                </a:solidFill>
                <a:latin typeface="Manrope"/>
              </a:rPr>
              <a:t>9 / 22</a:t>
            </a:r>
            <a:endParaRPr sz="1100" b="0">
              <a:solidFill>
                <a:srgbClr val="9AB2C0"/>
              </a:solidFill>
              <a:latin typeface="Manrop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749808"/>
            <a:ext cx="11247120" cy="7315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300" b="1">
                <a:solidFill>
                  <a:srgbClr val="0C3851"/>
                </a:solidFill>
                <a:latin typeface="Manrope ExtraBold"/>
              </a:rPr>
              <a:t>Six proprietary AI engines.</a:t>
            </a:r>
            <a:endParaRPr sz="3300" b="1">
              <a:solidFill>
                <a:srgbClr val="0C3851"/>
              </a:solidFill>
              <a:latin typeface="Manrope Extra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481328"/>
            <a:ext cx="1124712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650" b="0">
                <a:solidFill>
                  <a:srgbClr val="222222"/>
                </a:solidFill>
                <a:latin typeface="Manrope"/>
              </a:rPr>
              <a:t>In-house IP powering decisions across imagery, water, climate, and cities.</a:t>
            </a:r>
            <a:endParaRPr sz="16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57200" y="2148840"/>
            <a:ext cx="1463040" cy="502920"/>
          </a:xfrm>
          <a:prstGeom prst="round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sz="1700" b="1">
                <a:solidFill>
                  <a:srgbClr val="FFFFFF"/>
                </a:solidFill>
                <a:latin typeface="Manrope ExtraBold"/>
              </a:rPr>
              <a:t>DLLS</a:t>
            </a:r>
            <a:endParaRPr sz="1700" b="1">
              <a:solidFill>
                <a:srgbClr val="FFFFFF"/>
              </a:solidFill>
              <a:latin typeface="Manrope Extra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7400" y="2194560"/>
            <a:ext cx="3840480" cy="45720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sz="1500" b="1">
                <a:solidFill>
                  <a:srgbClr val="0C3851"/>
                </a:solidFill>
                <a:latin typeface="Manrope"/>
              </a:rPr>
              <a:t>Deep Learning Lake Segmentation</a:t>
            </a:r>
            <a:endParaRPr sz="15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2807208"/>
            <a:ext cx="5486400" cy="9601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2000"/>
              </a:lnSpc>
            </a:pPr>
            <a:r>
              <a:rPr sz="1300" b="0">
                <a:solidFill>
                  <a:srgbClr val="222222"/>
                </a:solidFill>
                <a:latin typeface="Manrope"/>
              </a:rPr>
              <a:t>High-accuracy lake detection across regions. Scalable for operational decision-making. Feeds the CLIM-13 GLOF pipeline.</a:t>
            </a:r>
            <a:endParaRPr sz="1300" b="0">
              <a:solidFill>
                <a:srgbClr val="222222"/>
              </a:solidFill>
              <a:latin typeface="Manrope"/>
            </a:endParaRPr>
          </a:p>
        </p:txBody>
      </p:sp>
      <p:pic>
        <p:nvPicPr>
          <p:cNvPr id="12" name="Picture 11" descr="image11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3931920"/>
            <a:ext cx="5486400" cy="27432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6245352" y="2148840"/>
            <a:ext cx="1463040" cy="502920"/>
          </a:xfrm>
          <a:prstGeom prst="roundRect">
            <a:avLst/>
          </a:prstGeom>
          <a:solidFill>
            <a:srgbClr val="F08A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sz="1700" b="1">
                <a:solidFill>
                  <a:srgbClr val="FFFFFF"/>
                </a:solidFill>
                <a:latin typeface="Manrope ExtraBold"/>
              </a:rPr>
              <a:t>RESIL-AI</a:t>
            </a:r>
            <a:endParaRPr sz="1700" b="1">
              <a:solidFill>
                <a:srgbClr val="FFFFFF"/>
              </a:solidFill>
              <a:latin typeface="Manrope ExtraBol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45552" y="2194560"/>
            <a:ext cx="3840480" cy="45720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sz="1500" b="1">
                <a:solidFill>
                  <a:srgbClr val="0C3851"/>
                </a:solidFill>
                <a:latin typeface="Manrope"/>
              </a:rPr>
              <a:t>Urban Decision Engine</a:t>
            </a:r>
            <a:endParaRPr sz="15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45352" y="2807208"/>
            <a:ext cx="5486400" cy="9601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2000"/>
              </a:lnSpc>
            </a:pPr>
            <a:r>
              <a:rPr sz="1300" b="0">
                <a:solidFill>
                  <a:srgbClr val="222222"/>
                </a:solidFill>
                <a:latin typeface="Manrope"/>
              </a:rPr>
              <a:t>3D mapping fused with climate physics for parcel-level smart-city decisions. Block-by-block heat and risk modelling.</a:t>
            </a:r>
            <a:endParaRPr sz="1300" b="0">
              <a:solidFill>
                <a:srgbClr val="222222"/>
              </a:solidFill>
              <a:latin typeface="Manrope"/>
            </a:endParaRPr>
          </a:p>
        </p:txBody>
      </p:sp>
      <p:pic>
        <p:nvPicPr>
          <p:cNvPr id="16" name="Picture 15" descr="image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352" y="3931920"/>
            <a:ext cx="5486400" cy="2743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57200" y="6437376"/>
            <a:ext cx="11274552" cy="12700"/>
          </a:xfrm>
          <a:prstGeom prst="rect">
            <a:avLst/>
          </a:prstGeom>
          <a:solidFill>
            <a:srgbClr val="E2E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8" name="TextBox 17"/>
          <p:cNvSpPr txBox="1"/>
          <p:nvPr/>
        </p:nvSpPr>
        <p:spPr>
          <a:xfrm>
            <a:off x="457200" y="6492240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000" b="0">
                <a:solidFill>
                  <a:srgbClr val="222222"/>
                </a:solidFill>
                <a:latin typeface="Manrope"/>
              </a:rPr>
              <a:t>AI Geo Navigators  ·  Climate Intelligence. Confident Decisions.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86800" y="6492240"/>
            <a:ext cx="30175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000" b="0">
                <a:solidFill>
                  <a:srgbClr val="222222"/>
                </a:solidFill>
                <a:latin typeface="Manrope"/>
              </a:rPr>
              <a:t>www.aigeo360.com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C38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0" y="502920"/>
            <a:ext cx="146304" cy="635508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457200" y="128016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 spc="300">
                <a:solidFill>
                  <a:srgbClr val="14B8A6"/>
                </a:solidFill>
                <a:latin typeface="Manrope"/>
              </a:rPr>
              <a:t>09   PRODUCTS</a:t>
            </a:r>
            <a:endParaRPr sz="1200" b="1" spc="30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15600" y="128016"/>
            <a:ext cx="146304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100" b="0">
                <a:solidFill>
                  <a:srgbClr val="9AB2C0"/>
                </a:solidFill>
                <a:latin typeface="Manrope"/>
              </a:rPr>
              <a:t>10 / 22</a:t>
            </a:r>
            <a:endParaRPr sz="1100" b="0">
              <a:solidFill>
                <a:srgbClr val="9AB2C0"/>
              </a:solidFill>
              <a:latin typeface="Manrop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749808"/>
            <a:ext cx="11247120" cy="7315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300" b="1">
                <a:solidFill>
                  <a:srgbClr val="0C3851"/>
                </a:solidFill>
                <a:latin typeface="Manrope ExtraBold"/>
              </a:rPr>
              <a:t>Operational SaaS, in production.</a:t>
            </a:r>
            <a:endParaRPr sz="3300" b="1">
              <a:solidFill>
                <a:srgbClr val="0C3851"/>
              </a:solidFill>
              <a:latin typeface="Manrope Extra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481328"/>
            <a:ext cx="1124712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650" b="0">
                <a:solidFill>
                  <a:srgbClr val="222222"/>
                </a:solidFill>
                <a:latin typeface="Manrope"/>
              </a:rPr>
              <a:t>Live tools deployed across Pakistan's climate and disaster sectors.</a:t>
            </a:r>
            <a:endParaRPr sz="16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2148840"/>
            <a:ext cx="3575304" cy="402336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0" name="Picture 9" descr="image13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0080" y="2331720"/>
            <a:ext cx="3209544" cy="21396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0080" y="4608576"/>
            <a:ext cx="3200400" cy="3200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600" b="1">
                <a:solidFill>
                  <a:srgbClr val="14B8A6"/>
                </a:solidFill>
                <a:latin typeface="Manrope ExtraBold"/>
              </a:rPr>
              <a:t>ARID</a:t>
            </a:r>
            <a:endParaRPr sz="1600" b="1">
              <a:solidFill>
                <a:srgbClr val="14B8A6"/>
              </a:solidFill>
              <a:latin typeface="Manrope Extra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080" y="4937760"/>
            <a:ext cx="3209544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150" b="1">
                <a:solidFill>
                  <a:srgbClr val="0C3851"/>
                </a:solidFill>
                <a:latin typeface="Manrope"/>
              </a:rPr>
              <a:t>Advanced Resilience &amp; Intelligence for Droughts</a:t>
            </a:r>
            <a:endParaRPr sz="115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0080" y="5321808"/>
            <a:ext cx="3209544" cy="12801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sz="1150" b="0">
                <a:solidFill>
                  <a:srgbClr val="222222"/>
                </a:solidFill>
                <a:latin typeface="Manrope"/>
              </a:rPr>
              <a:t>SPI and SPEI indices across Pakistan. Historical data back to 1950 plus live two-year telemetry. 12-month forecasts with CSV export.</a:t>
            </a:r>
            <a:endParaRPr sz="11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06824" y="2148840"/>
            <a:ext cx="3575304" cy="402336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5" name="Picture 14" descr="image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04" y="2331720"/>
            <a:ext cx="3209544" cy="21396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89704" y="4608576"/>
            <a:ext cx="3200400" cy="3200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600" b="1">
                <a:solidFill>
                  <a:srgbClr val="F08A24"/>
                </a:solidFill>
                <a:latin typeface="Manrope ExtraBold"/>
              </a:rPr>
              <a:t>FIRM</a:t>
            </a:r>
            <a:endParaRPr sz="1600" b="1">
              <a:solidFill>
                <a:srgbClr val="F08A24"/>
              </a:solidFill>
              <a:latin typeface="Manrope ExtraBol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89704" y="4937760"/>
            <a:ext cx="3209544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150" b="1">
                <a:solidFill>
                  <a:srgbClr val="0C3851"/>
                </a:solidFill>
                <a:latin typeface="Manrope"/>
              </a:rPr>
              <a:t>Flood Intelligence &amp; Risk Management</a:t>
            </a:r>
            <a:endParaRPr sz="115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89704" y="5321808"/>
            <a:ext cx="3209544" cy="12801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sz="1150" b="0">
                <a:solidFill>
                  <a:srgbClr val="222222"/>
                </a:solidFill>
                <a:latin typeface="Manrope"/>
              </a:rPr>
              <a:t>Real-time monitoring of 40+ river stations across Pakistan's Indus Basin. AI early-warning, rainfall forecasts, predictive flood mapping.</a:t>
            </a:r>
            <a:endParaRPr sz="11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156448" y="2148840"/>
            <a:ext cx="3575304" cy="402336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20" name="Picture 19" descr="image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9328" y="2331720"/>
            <a:ext cx="3209544" cy="213969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339328" y="4608576"/>
            <a:ext cx="3200400" cy="3200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600" b="1">
                <a:solidFill>
                  <a:srgbClr val="059669"/>
                </a:solidFill>
                <a:latin typeface="Manrope ExtraBold"/>
              </a:rPr>
              <a:t>Astore Gov</a:t>
            </a:r>
            <a:endParaRPr sz="1600" b="1">
              <a:solidFill>
                <a:srgbClr val="059669"/>
              </a:solidFill>
              <a:latin typeface="Manrope ExtraBold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39328" y="4937760"/>
            <a:ext cx="3209544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150" b="1">
                <a:solidFill>
                  <a:srgbClr val="0C3851"/>
                </a:solidFill>
                <a:latin typeface="Manrope"/>
              </a:rPr>
              <a:t>Interactive Dashboards</a:t>
            </a:r>
            <a:endParaRPr sz="115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39328" y="5321808"/>
            <a:ext cx="3209544" cy="12801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sz="1150" b="0">
                <a:solidFill>
                  <a:srgbClr val="222222"/>
                </a:solidFill>
                <a:latin typeface="Manrope"/>
              </a:rPr>
              <a:t>GIS layers fused with field-collected telemetry. Damage assessment, vulnerable population identification, relief and evacuation planning.</a:t>
            </a:r>
            <a:endParaRPr sz="11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7200" y="6437376"/>
            <a:ext cx="11274552" cy="12700"/>
          </a:xfrm>
          <a:prstGeom prst="rect">
            <a:avLst/>
          </a:prstGeom>
          <a:solidFill>
            <a:srgbClr val="E2E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5" name="TextBox 24"/>
          <p:cNvSpPr txBox="1"/>
          <p:nvPr/>
        </p:nvSpPr>
        <p:spPr>
          <a:xfrm>
            <a:off x="457200" y="6492240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000" b="0">
                <a:solidFill>
                  <a:srgbClr val="222222"/>
                </a:solidFill>
                <a:latin typeface="Manrope"/>
              </a:rPr>
              <a:t>AI Geo Navigators  ·  Climate Intelligence. Confident Decisions.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686800" y="6492240"/>
            <a:ext cx="30175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000" b="0">
                <a:solidFill>
                  <a:srgbClr val="222222"/>
                </a:solidFill>
                <a:latin typeface="Manrope"/>
              </a:rPr>
              <a:t>www.aigeo360.com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C38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0" y="502920"/>
            <a:ext cx="146304" cy="635508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457200" y="128016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 spc="300">
                <a:solidFill>
                  <a:srgbClr val="14B8A6"/>
                </a:solidFill>
                <a:latin typeface="Manrope"/>
              </a:rPr>
              <a:t>09   PRODUCTS</a:t>
            </a:r>
            <a:endParaRPr sz="1200" b="1" spc="30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15600" y="128016"/>
            <a:ext cx="146304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100" b="0">
                <a:solidFill>
                  <a:srgbClr val="9AB2C0"/>
                </a:solidFill>
                <a:latin typeface="Manrope"/>
              </a:rPr>
              <a:t>11 / 22</a:t>
            </a:r>
            <a:endParaRPr sz="1100" b="0">
              <a:solidFill>
                <a:srgbClr val="9AB2C0"/>
              </a:solidFill>
              <a:latin typeface="Manrop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749808"/>
            <a:ext cx="11247120" cy="7315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300" b="1">
                <a:solidFill>
                  <a:srgbClr val="0C3851"/>
                </a:solidFill>
                <a:latin typeface="Manrope ExtraBold"/>
              </a:rPr>
              <a:t>Operational SaaS, in production.</a:t>
            </a:r>
            <a:endParaRPr sz="3300" b="1">
              <a:solidFill>
                <a:srgbClr val="0C3851"/>
              </a:solidFill>
              <a:latin typeface="Manrope Extra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481328"/>
            <a:ext cx="1124712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650" b="0">
                <a:solidFill>
                  <a:srgbClr val="222222"/>
                </a:solidFill>
                <a:latin typeface="Manrope"/>
              </a:rPr>
              <a:t>Precision agriculture and urban climate analytics.</a:t>
            </a:r>
            <a:endParaRPr sz="16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2148840"/>
            <a:ext cx="5486400" cy="406908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0" name="Picture 9" descr="image15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91640" y="2377440"/>
            <a:ext cx="3017520" cy="21101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1520" y="4670473"/>
            <a:ext cx="45720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800" b="1">
                <a:solidFill>
                  <a:srgbClr val="14B8A6"/>
                </a:solidFill>
                <a:latin typeface="Manrope ExtraBold"/>
              </a:rPr>
              <a:t>AGRO AI</a:t>
            </a:r>
            <a:endParaRPr sz="1800" b="1">
              <a:solidFill>
                <a:srgbClr val="14B8A6"/>
              </a:solidFill>
              <a:latin typeface="Manrope Extra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1520" y="5054521"/>
            <a:ext cx="493776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300" b="1">
                <a:solidFill>
                  <a:srgbClr val="0C3851"/>
                </a:solidFill>
                <a:latin typeface="Manrope"/>
              </a:rPr>
              <a:t>Precision Agriculture Intelligence</a:t>
            </a:r>
            <a:endParaRPr sz="13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1520" y="5401993"/>
            <a:ext cx="4937760" cy="8229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sz="1250" b="0">
                <a:solidFill>
                  <a:srgbClr val="222222"/>
                </a:solidFill>
                <a:latin typeface="Manrope"/>
              </a:rPr>
              <a:t>NDVI/NDRE crop health, soil quality, AI-based disease detection from Sentinel-2. Yield forecasting under climate variability.</a:t>
            </a:r>
            <a:endParaRPr sz="12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45352" y="2148840"/>
            <a:ext cx="5486400" cy="406908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5" name="Picture 14" descr="image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9792" y="2377440"/>
            <a:ext cx="3017520" cy="211015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519672" y="4670473"/>
            <a:ext cx="45720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800" b="1">
                <a:solidFill>
                  <a:srgbClr val="F08A24"/>
                </a:solidFill>
                <a:latin typeface="Manrope ExtraBold"/>
              </a:rPr>
              <a:t>TAPASH</a:t>
            </a:r>
            <a:endParaRPr sz="1800" b="1">
              <a:solidFill>
                <a:srgbClr val="F08A24"/>
              </a:solidFill>
              <a:latin typeface="Manrope ExtraBol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19672" y="5054521"/>
            <a:ext cx="493776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300" b="1">
                <a:solidFill>
                  <a:srgbClr val="0C3851"/>
                </a:solidFill>
                <a:latin typeface="Manrope"/>
              </a:rPr>
              <a:t>Urban Heat Island Analytics</a:t>
            </a:r>
            <a:endParaRPr sz="13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19672" y="5401993"/>
            <a:ext cx="4937760" cy="8229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sz="1250" b="0">
                <a:solidFill>
                  <a:srgbClr val="222222"/>
                </a:solidFill>
                <a:latin typeface="Manrope"/>
              </a:rPr>
              <a:t>City-vs-rural UHI comparison. MODIS Terra + Aqua daily mosaics. Predictions with confidence bounds for planners and public health.</a:t>
            </a:r>
            <a:endParaRPr sz="12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7200" y="6437376"/>
            <a:ext cx="11274552" cy="12700"/>
          </a:xfrm>
          <a:prstGeom prst="rect">
            <a:avLst/>
          </a:prstGeom>
          <a:solidFill>
            <a:srgbClr val="E2E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457200" y="6492240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000" b="0">
                <a:solidFill>
                  <a:srgbClr val="222222"/>
                </a:solidFill>
                <a:latin typeface="Manrope"/>
              </a:rPr>
              <a:t>AI Geo Navigators  ·  Climate Intelligence. Confident Decisions.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86800" y="6492240"/>
            <a:ext cx="30175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000" b="0">
                <a:solidFill>
                  <a:srgbClr val="222222"/>
                </a:solidFill>
                <a:latin typeface="Manrope"/>
              </a:rPr>
              <a:t>www.aigeo360.com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C38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0" y="502920"/>
            <a:ext cx="146304" cy="635508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457200" y="128016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 spc="300">
                <a:solidFill>
                  <a:srgbClr val="14B8A6"/>
                </a:solidFill>
                <a:latin typeface="Manrope"/>
              </a:rPr>
              <a:t>10   PALM-BASED SOLUTIONS</a:t>
            </a:r>
            <a:endParaRPr sz="1200" b="1" spc="30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15600" y="128016"/>
            <a:ext cx="146304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100" b="0">
                <a:solidFill>
                  <a:srgbClr val="9AB2C0"/>
                </a:solidFill>
                <a:latin typeface="Manrope"/>
              </a:rPr>
              <a:t>12 / 22</a:t>
            </a:r>
            <a:endParaRPr sz="1100" b="0">
              <a:solidFill>
                <a:srgbClr val="9AB2C0"/>
              </a:solidFill>
              <a:latin typeface="Manrop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749808"/>
            <a:ext cx="11247120" cy="7315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300" b="1">
                <a:solidFill>
                  <a:srgbClr val="0C3851"/>
                </a:solidFill>
                <a:latin typeface="Manrope ExtraBold"/>
              </a:rPr>
              <a:t>Consumer climate apps.</a:t>
            </a:r>
            <a:endParaRPr sz="3300" b="1">
              <a:solidFill>
                <a:srgbClr val="0C3851"/>
              </a:solidFill>
              <a:latin typeface="Manrope Extra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481328"/>
            <a:ext cx="1124712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650" b="0">
                <a:solidFill>
                  <a:srgbClr val="222222"/>
                </a:solidFill>
                <a:latin typeface="Manrope"/>
              </a:rPr>
              <a:t>Mobile-first tools that put climate intelligence in everyone's hands.</a:t>
            </a:r>
            <a:endParaRPr sz="1650" b="0">
              <a:solidFill>
                <a:srgbClr val="222222"/>
              </a:solidFill>
              <a:latin typeface="Manrope"/>
            </a:endParaRPr>
          </a:p>
        </p:txBody>
      </p:sp>
      <p:pic>
        <p:nvPicPr>
          <p:cNvPr id="9" name="Picture 8" descr="image17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0080" y="2286000"/>
            <a:ext cx="1676095" cy="35661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81935" y="2468880"/>
            <a:ext cx="3291840" cy="33855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lang="en-US" sz="2200" b="1" dirty="0" err="1">
                <a:solidFill>
                  <a:srgbClr val="059669"/>
                </a:solidFill>
                <a:latin typeface="Manrope ExtraBold"/>
              </a:rPr>
              <a:t>WeatherHalo</a:t>
            </a:r>
            <a:endParaRPr sz="2200" b="1" dirty="0">
              <a:solidFill>
                <a:srgbClr val="059669"/>
              </a:solidFill>
              <a:latin typeface="Manrope Extra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81935" y="3108960"/>
            <a:ext cx="3291840" cy="22860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400" b="0">
                <a:solidFill>
                  <a:srgbClr val="222222"/>
                </a:solidFill>
                <a:latin typeface="Manrope"/>
              </a:rPr>
              <a:t>Consumer barcode-scan app surfacing eco-scores and sustainable alternatives, with an AI assistant for daily green-living tips.</a:t>
            </a:r>
            <a:endParaRPr sz="1400" b="0">
              <a:solidFill>
                <a:srgbClr val="222222"/>
              </a:solidFill>
              <a:latin typeface="Manrope"/>
            </a:endParaRPr>
          </a:p>
        </p:txBody>
      </p:sp>
      <p:pic>
        <p:nvPicPr>
          <p:cNvPr id="12" name="Picture 11" descr="image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2286000"/>
            <a:ext cx="1676095" cy="35661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442655" y="2468880"/>
            <a:ext cx="3291840" cy="33855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lang="en-US" sz="2200" b="1" dirty="0">
                <a:solidFill>
                  <a:srgbClr val="14B8A6"/>
                </a:solidFill>
                <a:latin typeface="Manrope ExtraBold"/>
              </a:rPr>
              <a:t>ECOGREEN</a:t>
            </a:r>
            <a:endParaRPr sz="2200" b="1" dirty="0">
              <a:solidFill>
                <a:srgbClr val="14B8A6"/>
              </a:solidFill>
              <a:latin typeface="Manrope ExtraBol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42655" y="3108960"/>
            <a:ext cx="3291840" cy="22860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400" b="0">
                <a:solidFill>
                  <a:srgbClr val="222222"/>
                </a:solidFill>
                <a:latin typeface="Manrope"/>
              </a:rPr>
              <a:t>Hyper-local weather intelligence for operations, agriculture, and event planning. Detailed forecasts with smart location.</a:t>
            </a:r>
            <a:endParaRPr sz="14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7200" y="6437376"/>
            <a:ext cx="11274552" cy="12700"/>
          </a:xfrm>
          <a:prstGeom prst="rect">
            <a:avLst/>
          </a:prstGeom>
          <a:solidFill>
            <a:srgbClr val="E2E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457200" y="6492240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000" b="0">
                <a:solidFill>
                  <a:srgbClr val="222222"/>
                </a:solidFill>
                <a:latin typeface="Manrope"/>
              </a:rPr>
              <a:t>AI Geo Navigators  ·  Climate Intelligence. Confident Decisions.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86800" y="6492240"/>
            <a:ext cx="30175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000" b="0">
                <a:solidFill>
                  <a:srgbClr val="222222"/>
                </a:solidFill>
                <a:latin typeface="Manrope"/>
              </a:rPr>
              <a:t>www.aigeo360.com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C38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0" y="502920"/>
            <a:ext cx="146304" cy="635508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457200" y="128016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 spc="300">
                <a:solidFill>
                  <a:srgbClr val="14B8A6"/>
                </a:solidFill>
                <a:latin typeface="Manrope"/>
              </a:rPr>
              <a:t>10   PALM-BASED SOLUTIONS</a:t>
            </a:r>
            <a:endParaRPr sz="1200" b="1" spc="30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15600" y="128016"/>
            <a:ext cx="146304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100" b="0">
                <a:solidFill>
                  <a:srgbClr val="9AB2C0"/>
                </a:solidFill>
                <a:latin typeface="Manrope"/>
              </a:rPr>
              <a:t>13 / 22</a:t>
            </a:r>
            <a:endParaRPr sz="1100" b="0">
              <a:solidFill>
                <a:srgbClr val="9AB2C0"/>
              </a:solidFill>
              <a:latin typeface="Manrop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749808"/>
            <a:ext cx="11247120" cy="7315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300" b="1">
                <a:solidFill>
                  <a:srgbClr val="0C3851"/>
                </a:solidFill>
                <a:latin typeface="Manrope ExtraBold"/>
              </a:rPr>
              <a:t>Mobile Geo-AI assistants.</a:t>
            </a:r>
            <a:endParaRPr sz="3300" b="1">
              <a:solidFill>
                <a:srgbClr val="0C3851"/>
              </a:solidFill>
              <a:latin typeface="Manrope Extra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481328"/>
            <a:ext cx="1124712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650" b="0">
                <a:solidFill>
                  <a:srgbClr val="222222"/>
                </a:solidFill>
                <a:latin typeface="Manrope"/>
              </a:rPr>
              <a:t>Conversational climate intelligence and autonomous data agents.</a:t>
            </a:r>
            <a:endParaRPr sz="1650" b="0">
              <a:solidFill>
                <a:srgbClr val="222222"/>
              </a:solidFill>
              <a:latin typeface="Manrope"/>
            </a:endParaRPr>
          </a:p>
        </p:txBody>
      </p:sp>
      <p:pic>
        <p:nvPicPr>
          <p:cNvPr id="9" name="Picture 8" descr="image20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2960" y="2194560"/>
            <a:ext cx="1901952" cy="3657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82112" y="2377440"/>
            <a:ext cx="3657600" cy="33845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lang="en-US" altLang="en-US" sz="2200" b="1">
                <a:solidFill>
                  <a:srgbClr val="059669"/>
                </a:solidFill>
                <a:latin typeface="Manrope ExtraBold"/>
              </a:rPr>
              <a:t>AI Geo GPT</a:t>
            </a:r>
            <a:endParaRPr lang="en-US" altLang="en-US" sz="2200" b="1">
              <a:solidFill>
                <a:srgbClr val="059669"/>
              </a:solidFill>
              <a:latin typeface="Manrope Extra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82112" y="2971800"/>
            <a:ext cx="3840480" cy="16459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400" b="0">
                <a:solidFill>
                  <a:srgbClr val="222222"/>
                </a:solidFill>
                <a:latin typeface="Manrope"/>
              </a:rPr>
              <a:t>Mobile Geo-AI assistant for SDGs, ESG, and climate analytics. Hallucination controls, voice + NLP input, long-term memory.</a:t>
            </a:r>
            <a:endParaRPr sz="14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82112" y="4572000"/>
            <a:ext cx="365760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2200" b="1">
                <a:solidFill>
                  <a:srgbClr val="F08A24"/>
                </a:solidFill>
                <a:latin typeface="Manrope ExtraBold"/>
              </a:rPr>
              <a:t>AI Data Agents</a:t>
            </a:r>
            <a:endParaRPr sz="2200" b="1">
              <a:solidFill>
                <a:srgbClr val="F08A24"/>
              </a:solidFill>
              <a:latin typeface="Manrope Extra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82112" y="5166360"/>
            <a:ext cx="3840480" cy="13716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400" b="0">
                <a:solidFill>
                  <a:srgbClr val="222222"/>
                </a:solidFill>
                <a:latin typeface="Manrope"/>
              </a:rPr>
              <a:t>Custom agents that ingest, query, and visualize geospatial and climate data — surfacing decisions instead of dashboards.</a:t>
            </a:r>
            <a:endParaRPr sz="14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0" y="6437376"/>
            <a:ext cx="11274552" cy="12700"/>
          </a:xfrm>
          <a:prstGeom prst="rect">
            <a:avLst/>
          </a:prstGeom>
          <a:solidFill>
            <a:srgbClr val="E2E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TextBox 14"/>
          <p:cNvSpPr txBox="1"/>
          <p:nvPr/>
        </p:nvSpPr>
        <p:spPr>
          <a:xfrm>
            <a:off x="457200" y="6492240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000" b="0">
                <a:solidFill>
                  <a:srgbClr val="222222"/>
                </a:solidFill>
                <a:latin typeface="Manrope"/>
              </a:rPr>
              <a:t>AI Geo Navigators  ·  Climate Intelligence. Confident Decisions.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86800" y="6492240"/>
            <a:ext cx="30175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000" b="0">
                <a:solidFill>
                  <a:srgbClr val="222222"/>
                </a:solidFill>
                <a:latin typeface="Manrope"/>
              </a:rPr>
              <a:t>www.aigeo360.com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C38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0" y="502920"/>
            <a:ext cx="146304" cy="635508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457200" y="128016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 spc="300">
                <a:solidFill>
                  <a:srgbClr val="14B8A6"/>
                </a:solidFill>
                <a:latin typeface="Manrope"/>
              </a:rPr>
              <a:t>11   PROJECTS</a:t>
            </a:r>
            <a:endParaRPr sz="1200" b="1" spc="30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15600" y="128016"/>
            <a:ext cx="146304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100" b="0">
                <a:solidFill>
                  <a:srgbClr val="9AB2C0"/>
                </a:solidFill>
                <a:latin typeface="Manrope"/>
              </a:rPr>
              <a:t>14 / 22</a:t>
            </a:r>
            <a:endParaRPr sz="1100" b="0">
              <a:solidFill>
                <a:srgbClr val="9AB2C0"/>
              </a:solidFill>
              <a:latin typeface="Manrop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749808"/>
            <a:ext cx="11247120" cy="7315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300" b="1">
                <a:solidFill>
                  <a:srgbClr val="0C3851"/>
                </a:solidFill>
                <a:latin typeface="Manrope ExtraBold"/>
              </a:rPr>
              <a:t>Delivered &amp; ongoing projects.</a:t>
            </a:r>
            <a:endParaRPr sz="3300" b="1">
              <a:solidFill>
                <a:srgbClr val="0C3851"/>
              </a:solidFill>
              <a:latin typeface="Manrope Extra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481328"/>
            <a:ext cx="1124712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650" b="0">
                <a:solidFill>
                  <a:srgbClr val="222222"/>
                </a:solidFill>
                <a:latin typeface="Manrope"/>
              </a:rPr>
              <a:t>Public-sector and enterprise engagements across Pakistan.</a:t>
            </a:r>
            <a:endParaRPr sz="16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2103120"/>
            <a:ext cx="1371600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000" b="1">
                <a:solidFill>
                  <a:srgbClr val="14B8A6"/>
                </a:solidFill>
                <a:latin typeface="Manrope ExtraBold"/>
              </a:rPr>
              <a:t>15+</a:t>
            </a:r>
            <a:endParaRPr sz="3000" b="1">
              <a:solidFill>
                <a:srgbClr val="14B8A6"/>
              </a:solidFill>
              <a:latin typeface="Manrope Extra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83080" y="2212848"/>
            <a:ext cx="2377440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200" b="0">
                <a:solidFill>
                  <a:srgbClr val="222222"/>
                </a:solidFill>
                <a:latin typeface="Manrope"/>
              </a:rPr>
              <a:t>Delivered &amp; ongoing projects</a:t>
            </a:r>
            <a:endParaRPr sz="12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7680" y="2103120"/>
            <a:ext cx="1371600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000" b="1">
                <a:solidFill>
                  <a:srgbClr val="F08A24"/>
                </a:solidFill>
                <a:latin typeface="Manrope ExtraBold"/>
              </a:rPr>
              <a:t>5+</a:t>
            </a:r>
            <a:endParaRPr sz="3000" b="1">
              <a:solidFill>
                <a:srgbClr val="F08A24"/>
              </a:solidFill>
              <a:latin typeface="Manrope Extra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23560" y="2212848"/>
            <a:ext cx="2377440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200" b="0">
                <a:solidFill>
                  <a:srgbClr val="222222"/>
                </a:solidFill>
                <a:latin typeface="Manrope"/>
              </a:rPr>
              <a:t>Public-sector partnerships</a:t>
            </a:r>
            <a:endParaRPr sz="12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38160" y="2103120"/>
            <a:ext cx="1371600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000" b="1">
                <a:solidFill>
                  <a:srgbClr val="059669"/>
                </a:solidFill>
                <a:latin typeface="Manrope ExtraBold"/>
              </a:rPr>
              <a:t>3</a:t>
            </a:r>
            <a:endParaRPr sz="3000" b="1">
              <a:solidFill>
                <a:srgbClr val="059669"/>
              </a:solidFill>
              <a:latin typeface="Manrope ExtraBol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64040" y="2212848"/>
            <a:ext cx="2377440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200" b="0">
                <a:solidFill>
                  <a:srgbClr val="222222"/>
                </a:solidFill>
                <a:latin typeface="Manrope"/>
              </a:rPr>
              <a:t>International collaborations</a:t>
            </a:r>
            <a:endParaRPr sz="12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7200" y="3017520"/>
            <a:ext cx="73152" cy="384048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658368" y="3017520"/>
            <a:ext cx="5486400" cy="45720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sz="1250" b="0">
                <a:solidFill>
                  <a:srgbClr val="222222"/>
                </a:solidFill>
                <a:latin typeface="Manrope"/>
              </a:rPr>
              <a:t>Real Time Property Visualization for Mumtaz City</a:t>
            </a:r>
            <a:endParaRPr sz="12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7200" y="3529584"/>
            <a:ext cx="73152" cy="384048"/>
          </a:xfrm>
          <a:prstGeom prst="rect">
            <a:avLst/>
          </a:prstGeom>
          <a:solidFill>
            <a:srgbClr val="F08A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8" name="TextBox 17"/>
          <p:cNvSpPr txBox="1"/>
          <p:nvPr/>
        </p:nvSpPr>
        <p:spPr>
          <a:xfrm>
            <a:off x="658368" y="3529584"/>
            <a:ext cx="5486400" cy="45720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sz="1250" b="0">
                <a:solidFill>
                  <a:srgbClr val="222222"/>
                </a:solidFill>
                <a:latin typeface="Manrope"/>
              </a:rPr>
              <a:t>Cadastral Mapping of Tehsil Daska, District Gujranwala</a:t>
            </a:r>
            <a:endParaRPr sz="12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7200" y="4041648"/>
            <a:ext cx="73152" cy="384048"/>
          </a:xfrm>
          <a:prstGeom prst="rect">
            <a:avLst/>
          </a:prstGeom>
          <a:solidFill>
            <a:srgbClr val="0596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658368" y="4041648"/>
            <a:ext cx="5486400" cy="45720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sz="1250" b="0">
                <a:solidFill>
                  <a:srgbClr val="222222"/>
                </a:solidFill>
                <a:latin typeface="Manrope"/>
              </a:rPr>
              <a:t>THINKTANK GROUP Services — ERP Solution</a:t>
            </a:r>
            <a:endParaRPr sz="12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7200" y="4553712"/>
            <a:ext cx="73152" cy="384048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TextBox 21"/>
          <p:cNvSpPr txBox="1"/>
          <p:nvPr/>
        </p:nvSpPr>
        <p:spPr>
          <a:xfrm>
            <a:off x="658368" y="4553712"/>
            <a:ext cx="5486400" cy="45720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sz="1250" b="0">
                <a:solidFill>
                  <a:srgbClr val="222222"/>
                </a:solidFill>
                <a:latin typeface="Manrope"/>
              </a:rPr>
              <a:t>Carbon Credits: A Market-Based Approach to Reducing Emissions</a:t>
            </a:r>
            <a:endParaRPr sz="12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7200" y="5065776"/>
            <a:ext cx="73152" cy="384048"/>
          </a:xfrm>
          <a:prstGeom prst="rect">
            <a:avLst/>
          </a:prstGeom>
          <a:solidFill>
            <a:srgbClr val="F08A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4" name="TextBox 23"/>
          <p:cNvSpPr txBox="1"/>
          <p:nvPr/>
        </p:nvSpPr>
        <p:spPr>
          <a:xfrm>
            <a:off x="658368" y="5065776"/>
            <a:ext cx="5486400" cy="45720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sz="1250" b="0">
                <a:solidFill>
                  <a:srgbClr val="222222"/>
                </a:solidFill>
                <a:latin typeface="Manrope"/>
              </a:rPr>
              <a:t>Cadastral Mapping of Yazman Tehsil, District Bahawalpur</a:t>
            </a:r>
            <a:endParaRPr sz="12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7200" y="5577840"/>
            <a:ext cx="73152" cy="384048"/>
          </a:xfrm>
          <a:prstGeom prst="rect">
            <a:avLst/>
          </a:prstGeom>
          <a:solidFill>
            <a:srgbClr val="0596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TextBox 25"/>
          <p:cNvSpPr txBox="1"/>
          <p:nvPr/>
        </p:nvSpPr>
        <p:spPr>
          <a:xfrm>
            <a:off x="658368" y="5577840"/>
            <a:ext cx="5486400" cy="45720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sz="1250" b="0">
                <a:solidFill>
                  <a:srgbClr val="222222"/>
                </a:solidFill>
                <a:latin typeface="Manrope"/>
              </a:rPr>
              <a:t>GIS-Driven Environmental Impact Assessment</a:t>
            </a:r>
            <a:endParaRPr sz="12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263640" y="3017520"/>
            <a:ext cx="73152" cy="384048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8" name="TextBox 27"/>
          <p:cNvSpPr txBox="1"/>
          <p:nvPr/>
        </p:nvSpPr>
        <p:spPr>
          <a:xfrm>
            <a:off x="6464808" y="3017520"/>
            <a:ext cx="5486400" cy="45720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sz="1250" b="0">
                <a:solidFill>
                  <a:srgbClr val="222222"/>
                </a:solidFill>
                <a:latin typeface="Manrope"/>
              </a:rPr>
              <a:t>MHVRA Web Portal for District Administration Astore</a:t>
            </a:r>
            <a:endParaRPr sz="12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263640" y="3529584"/>
            <a:ext cx="73152" cy="384048"/>
          </a:xfrm>
          <a:prstGeom prst="rect">
            <a:avLst/>
          </a:prstGeom>
          <a:solidFill>
            <a:srgbClr val="F08A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0" name="TextBox 29"/>
          <p:cNvSpPr txBox="1"/>
          <p:nvPr/>
        </p:nvSpPr>
        <p:spPr>
          <a:xfrm>
            <a:off x="6464808" y="3529584"/>
            <a:ext cx="5486400" cy="45720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sz="1250" b="0">
                <a:solidFill>
                  <a:srgbClr val="222222"/>
                </a:solidFill>
                <a:latin typeface="Manrope"/>
              </a:rPr>
              <a:t>MHVRA-Muzaffarabad Pakistan Hazard Portal</a:t>
            </a:r>
            <a:endParaRPr sz="12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263640" y="4041648"/>
            <a:ext cx="73152" cy="384048"/>
          </a:xfrm>
          <a:prstGeom prst="rect">
            <a:avLst/>
          </a:prstGeom>
          <a:solidFill>
            <a:srgbClr val="0596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2" name="TextBox 31"/>
          <p:cNvSpPr txBox="1"/>
          <p:nvPr/>
        </p:nvSpPr>
        <p:spPr>
          <a:xfrm>
            <a:off x="6464808" y="4041648"/>
            <a:ext cx="5486400" cy="45720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sz="1250" b="0">
                <a:solidFill>
                  <a:srgbClr val="222222"/>
                </a:solidFill>
                <a:latin typeface="Manrope"/>
              </a:rPr>
              <a:t>Site suitability &amp; contouring of solar and wind power sites</a:t>
            </a:r>
            <a:endParaRPr sz="12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263640" y="4553712"/>
            <a:ext cx="73152" cy="384048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4" name="TextBox 33"/>
          <p:cNvSpPr txBox="1"/>
          <p:nvPr/>
        </p:nvSpPr>
        <p:spPr>
          <a:xfrm>
            <a:off x="6464808" y="4553712"/>
            <a:ext cx="5486400" cy="45720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sz="1250" b="0">
                <a:solidFill>
                  <a:srgbClr val="222222"/>
                </a:solidFill>
                <a:latin typeface="Manrope"/>
              </a:rPr>
              <a:t>Mangrove Reforestation in the Indus Delta</a:t>
            </a:r>
            <a:endParaRPr sz="12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263640" y="5065776"/>
            <a:ext cx="73152" cy="384048"/>
          </a:xfrm>
          <a:prstGeom prst="rect">
            <a:avLst/>
          </a:prstGeom>
          <a:solidFill>
            <a:srgbClr val="F08A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6" name="TextBox 35"/>
          <p:cNvSpPr txBox="1"/>
          <p:nvPr/>
        </p:nvSpPr>
        <p:spPr>
          <a:xfrm>
            <a:off x="6464808" y="5065776"/>
            <a:ext cx="5486400" cy="45720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sz="1250" b="0">
                <a:solidFill>
                  <a:srgbClr val="222222"/>
                </a:solidFill>
                <a:latin typeface="Manrope"/>
              </a:rPr>
              <a:t>Master Gas System Expansion Phase-III (ongoing)</a:t>
            </a:r>
            <a:endParaRPr sz="12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63640" y="5577840"/>
            <a:ext cx="73152" cy="384048"/>
          </a:xfrm>
          <a:prstGeom prst="rect">
            <a:avLst/>
          </a:prstGeom>
          <a:solidFill>
            <a:srgbClr val="0596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8" name="TextBox 37"/>
          <p:cNvSpPr txBox="1"/>
          <p:nvPr/>
        </p:nvSpPr>
        <p:spPr>
          <a:xfrm>
            <a:off x="6464808" y="5577840"/>
            <a:ext cx="5486400" cy="45720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sz="1250" b="0">
                <a:solidFill>
                  <a:srgbClr val="222222"/>
                </a:solidFill>
                <a:latin typeface="Manrope"/>
              </a:rPr>
              <a:t>Environmental Impact Assessment programmes</a:t>
            </a:r>
            <a:endParaRPr sz="12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57200" y="6437376"/>
            <a:ext cx="11274552" cy="12700"/>
          </a:xfrm>
          <a:prstGeom prst="rect">
            <a:avLst/>
          </a:prstGeom>
          <a:solidFill>
            <a:srgbClr val="E2E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0" name="TextBox 39"/>
          <p:cNvSpPr txBox="1"/>
          <p:nvPr/>
        </p:nvSpPr>
        <p:spPr>
          <a:xfrm>
            <a:off x="457200" y="6492240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000" b="0">
                <a:solidFill>
                  <a:srgbClr val="222222"/>
                </a:solidFill>
                <a:latin typeface="Manrope"/>
              </a:rPr>
              <a:t>AI Geo Navigators  ·  Climate Intelligence. Confident Decisions.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686800" y="6492240"/>
            <a:ext cx="30175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000" b="0">
                <a:solidFill>
                  <a:srgbClr val="222222"/>
                </a:solidFill>
                <a:latin typeface="Manrope"/>
              </a:rPr>
              <a:t>www.aigeo360.com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C38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0" y="502920"/>
            <a:ext cx="146304" cy="635508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457200" y="128016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 spc="300">
                <a:solidFill>
                  <a:srgbClr val="14B8A6"/>
                </a:solidFill>
                <a:latin typeface="Manrope"/>
              </a:rPr>
              <a:t>12   CASE STUDY</a:t>
            </a:r>
            <a:endParaRPr sz="1200" b="1" spc="30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15600" y="128016"/>
            <a:ext cx="146304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100" b="0">
                <a:solidFill>
                  <a:srgbClr val="9AB2C0"/>
                </a:solidFill>
                <a:latin typeface="Manrope"/>
              </a:rPr>
              <a:t>15 / 22</a:t>
            </a:r>
            <a:endParaRPr sz="1100" b="0">
              <a:solidFill>
                <a:srgbClr val="9AB2C0"/>
              </a:solidFill>
              <a:latin typeface="Manrop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749808"/>
            <a:ext cx="11247120" cy="7315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300" b="1">
                <a:solidFill>
                  <a:srgbClr val="0C3851"/>
                </a:solidFill>
                <a:latin typeface="Manrope ExtraBold"/>
              </a:rPr>
              <a:t>Climate resilience in the Hindu Kush Himalaya.</a:t>
            </a:r>
            <a:endParaRPr sz="3300" b="1">
              <a:solidFill>
                <a:srgbClr val="0C3851"/>
              </a:solidFill>
              <a:latin typeface="Manrope Extra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481328"/>
            <a:ext cx="1124712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650" b="0">
                <a:solidFill>
                  <a:srgbClr val="222222"/>
                </a:solidFill>
                <a:latin typeface="Manrope"/>
              </a:rPr>
              <a:t>Contributed to ICIMOD's regional publication on climate-resilient construction across South Asia.</a:t>
            </a:r>
            <a:endParaRPr sz="16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2148840"/>
            <a:ext cx="3657600" cy="3840480"/>
          </a:xfrm>
          <a:prstGeom prst="rect">
            <a:avLst/>
          </a:prstGeom>
          <a:solidFill>
            <a:srgbClr val="0C38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TextBox 9"/>
          <p:cNvSpPr txBox="1"/>
          <p:nvPr/>
        </p:nvSpPr>
        <p:spPr>
          <a:xfrm>
            <a:off x="731520" y="2468880"/>
            <a:ext cx="310896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 spc="200">
                <a:solidFill>
                  <a:srgbClr val="14B8A6"/>
                </a:solidFill>
                <a:latin typeface="Manrope"/>
              </a:rPr>
              <a:t>FEATURED IN</a:t>
            </a:r>
            <a:endParaRPr sz="1200" b="1" spc="20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1520" y="3017520"/>
            <a:ext cx="3108960" cy="6400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400" b="1">
                <a:solidFill>
                  <a:srgbClr val="FFFFFF"/>
                </a:solidFill>
                <a:latin typeface="Manrope ExtraBold"/>
              </a:rPr>
              <a:t>ICIMOD</a:t>
            </a:r>
            <a:endParaRPr sz="3400" b="1">
              <a:solidFill>
                <a:srgbClr val="FFFFFF"/>
              </a:solidFill>
              <a:latin typeface="Manrope Extra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1520" y="3703320"/>
            <a:ext cx="310896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400" b="0">
                <a:solidFill>
                  <a:srgbClr val="CFDEE6"/>
                </a:solidFill>
                <a:latin typeface="Manrope"/>
              </a:rPr>
              <a:t>Regional Publication</a:t>
            </a:r>
            <a:endParaRPr sz="1400" b="0">
              <a:solidFill>
                <a:srgbClr val="CFDEE6"/>
              </a:solidFill>
              <a:latin typeface="Manrop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1520" y="4389120"/>
            <a:ext cx="3108960" cy="12801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1400" b="1">
                <a:solidFill>
                  <a:srgbClr val="F08A24"/>
                </a:solidFill>
                <a:latin typeface="Manrope"/>
              </a:rPr>
              <a:t>Building for Climate Resilience in the Hindu Kush Himalaya</a:t>
            </a:r>
            <a:endParaRPr sz="1400" b="1">
              <a:solidFill>
                <a:srgbClr val="F08A24"/>
              </a:solidFill>
              <a:latin typeface="Manrop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0" y="2148840"/>
            <a:ext cx="6400800" cy="3200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 spc="200">
                <a:solidFill>
                  <a:srgbClr val="059669"/>
                </a:solidFill>
                <a:latin typeface="Manrope"/>
              </a:rPr>
              <a:t>OUR CONTRIBUTION</a:t>
            </a:r>
            <a:endParaRPr sz="1200" b="1" spc="200">
              <a:solidFill>
                <a:srgbClr val="059669"/>
              </a:solidFill>
              <a:latin typeface="Manrope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72000" y="2724912"/>
            <a:ext cx="73152" cy="91440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4800600" y="2697480"/>
            <a:ext cx="68580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700" b="1">
                <a:solidFill>
                  <a:srgbClr val="0C3851"/>
                </a:solidFill>
                <a:latin typeface="Manrope"/>
              </a:rPr>
              <a:t>GIS &amp; Remote Sensing</a:t>
            </a:r>
            <a:endParaRPr sz="17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00600" y="3081528"/>
            <a:ext cx="6675120" cy="6400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sz="1350" b="0">
                <a:solidFill>
                  <a:srgbClr val="222222"/>
                </a:solidFill>
                <a:latin typeface="Manrope"/>
              </a:rPr>
              <a:t>Identifying safer housing zones from earth observation and terrain data.</a:t>
            </a:r>
            <a:endParaRPr sz="13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72000" y="3822192"/>
            <a:ext cx="73152" cy="914400"/>
          </a:xfrm>
          <a:prstGeom prst="rect">
            <a:avLst/>
          </a:prstGeom>
          <a:solidFill>
            <a:srgbClr val="F08A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TextBox 18"/>
          <p:cNvSpPr txBox="1"/>
          <p:nvPr/>
        </p:nvSpPr>
        <p:spPr>
          <a:xfrm>
            <a:off x="4800600" y="3794760"/>
            <a:ext cx="68580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700" b="1">
                <a:solidFill>
                  <a:srgbClr val="0C3851"/>
                </a:solidFill>
                <a:latin typeface="Manrope"/>
              </a:rPr>
              <a:t>Disaster Risk Mapping</a:t>
            </a:r>
            <a:endParaRPr sz="17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00600" y="4178808"/>
            <a:ext cx="6675120" cy="6400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sz="1350" b="0">
                <a:solidFill>
                  <a:srgbClr val="222222"/>
                </a:solidFill>
                <a:latin typeface="Manrope"/>
              </a:rPr>
              <a:t>Hazard mapping across Gilgit-Baltistan, Swat, and Chitral.</a:t>
            </a:r>
            <a:endParaRPr sz="13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72000" y="4919472"/>
            <a:ext cx="73152" cy="914400"/>
          </a:xfrm>
          <a:prstGeom prst="rect">
            <a:avLst/>
          </a:prstGeom>
          <a:solidFill>
            <a:srgbClr val="0596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TextBox 21"/>
          <p:cNvSpPr txBox="1"/>
          <p:nvPr/>
        </p:nvSpPr>
        <p:spPr>
          <a:xfrm>
            <a:off x="4800600" y="4892040"/>
            <a:ext cx="68580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700" b="1">
                <a:solidFill>
                  <a:srgbClr val="0C3851"/>
                </a:solidFill>
                <a:latin typeface="Manrope"/>
              </a:rPr>
              <a:t>Resilient Settlement Planning</a:t>
            </a:r>
            <a:endParaRPr sz="17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00600" y="5276088"/>
            <a:ext cx="6675120" cy="6400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sz="1350" b="0">
                <a:solidFill>
                  <a:srgbClr val="222222"/>
                </a:solidFill>
                <a:latin typeface="Manrope"/>
              </a:rPr>
              <a:t>Climate-resilient layouts informed by exposure and vulnerability analysis.</a:t>
            </a:r>
            <a:endParaRPr sz="13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7200" y="6437376"/>
            <a:ext cx="11274552" cy="12700"/>
          </a:xfrm>
          <a:prstGeom prst="rect">
            <a:avLst/>
          </a:prstGeom>
          <a:solidFill>
            <a:srgbClr val="E2E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5" name="TextBox 24"/>
          <p:cNvSpPr txBox="1"/>
          <p:nvPr/>
        </p:nvSpPr>
        <p:spPr>
          <a:xfrm>
            <a:off x="457200" y="6492240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000" b="0">
                <a:solidFill>
                  <a:srgbClr val="222222"/>
                </a:solidFill>
                <a:latin typeface="Manrope"/>
              </a:rPr>
              <a:t>AI Geo Navigators  ·  Climate Intelligence. Confident Decisions.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686800" y="6492240"/>
            <a:ext cx="30175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000" b="0">
                <a:solidFill>
                  <a:srgbClr val="222222"/>
                </a:solidFill>
                <a:latin typeface="Manrope"/>
              </a:rPr>
              <a:t>www.aigeo360.com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C38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0" y="502920"/>
            <a:ext cx="146304" cy="635508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457200" y="128016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 spc="300">
                <a:solidFill>
                  <a:srgbClr val="14B8A6"/>
                </a:solidFill>
                <a:latin typeface="Manrope"/>
              </a:rPr>
              <a:t>13   COMPUTE</a:t>
            </a:r>
            <a:endParaRPr sz="1200" b="1" spc="30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15600" y="128016"/>
            <a:ext cx="146304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100" b="0">
                <a:solidFill>
                  <a:srgbClr val="9AB2C0"/>
                </a:solidFill>
                <a:latin typeface="Manrope"/>
              </a:rPr>
              <a:t>16 / 22</a:t>
            </a:r>
            <a:endParaRPr sz="1100" b="0">
              <a:solidFill>
                <a:srgbClr val="9AB2C0"/>
              </a:solidFill>
              <a:latin typeface="Manrop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749808"/>
            <a:ext cx="11247120" cy="7315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300" b="1">
                <a:solidFill>
                  <a:srgbClr val="0C3851"/>
                </a:solidFill>
                <a:latin typeface="Manrope ExtraBold"/>
              </a:rPr>
              <a:t>Forward-looking compute infrastructure.</a:t>
            </a:r>
            <a:endParaRPr sz="3300" b="1">
              <a:solidFill>
                <a:srgbClr val="0C3851"/>
              </a:solidFill>
              <a:latin typeface="Manrope Extra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481328"/>
            <a:ext cx="1124712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650" b="0">
                <a:solidFill>
                  <a:srgbClr val="222222"/>
                </a:solidFill>
                <a:latin typeface="Manrope"/>
              </a:rPr>
              <a:t>Exploring partnerships to scale advanced AI workloads on geospatial data.</a:t>
            </a:r>
            <a:endParaRPr sz="16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2148840"/>
            <a:ext cx="5486400" cy="393192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Rectangle 9"/>
          <p:cNvSpPr/>
          <p:nvPr/>
        </p:nvSpPr>
        <p:spPr>
          <a:xfrm>
            <a:off x="457200" y="2148840"/>
            <a:ext cx="146304" cy="393192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777240" y="2468880"/>
            <a:ext cx="4937760" cy="3200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 spc="200">
                <a:solidFill>
                  <a:srgbClr val="14B8A6"/>
                </a:solidFill>
                <a:latin typeface="Manrope"/>
              </a:rPr>
              <a:t>RESEARCH DIRECTION · QUANTUM COMPUTING</a:t>
            </a:r>
            <a:endParaRPr sz="1200" b="1" spc="20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7240" y="2926080"/>
            <a:ext cx="4937760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2400" b="1">
                <a:solidFill>
                  <a:srgbClr val="0C3851"/>
                </a:solidFill>
                <a:latin typeface="Manrope ExtraBold"/>
              </a:rPr>
              <a:t>Quantum Access</a:t>
            </a:r>
            <a:endParaRPr sz="2400" b="1">
              <a:solidFill>
                <a:srgbClr val="0C3851"/>
              </a:solidFill>
              <a:latin typeface="Manrope Extra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7240" y="3657600"/>
            <a:ext cx="4937760" cy="21031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400" b="0">
                <a:solidFill>
                  <a:srgbClr val="222222"/>
                </a:solidFill>
                <a:latin typeface="Manrope"/>
              </a:rPr>
              <a:t>Investigating quantum-computing partnerships including Quantanium for next-generation processing and advanced AI inference on complex geospatial datasets — a research direction, not a current deployment.</a:t>
            </a:r>
            <a:endParaRPr sz="1400" b="0">
              <a:solidFill>
                <a:srgbClr val="222222"/>
              </a:solidFill>
              <a:latin typeface="Manrope"/>
            </a:endParaRPr>
          </a:p>
        </p:txBody>
      </p:sp>
      <p:pic>
        <p:nvPicPr>
          <p:cNvPr id="14" name="Picture 13" descr="image34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5080" y="2148840"/>
            <a:ext cx="5376672" cy="393192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57200" y="6437376"/>
            <a:ext cx="11274552" cy="12700"/>
          </a:xfrm>
          <a:prstGeom prst="rect">
            <a:avLst/>
          </a:prstGeom>
          <a:solidFill>
            <a:srgbClr val="E2E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457200" y="6492240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000" b="0">
                <a:solidFill>
                  <a:srgbClr val="222222"/>
                </a:solidFill>
                <a:latin typeface="Manrope"/>
              </a:rPr>
              <a:t>AI Geo Navigators  ·  Climate Intelligence. Confident Decisions.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86800" y="6492240"/>
            <a:ext cx="30175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000" b="0">
                <a:solidFill>
                  <a:srgbClr val="222222"/>
                </a:solidFill>
                <a:latin typeface="Manrope"/>
              </a:rPr>
              <a:t>www.aigeo360.com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C38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0" y="502920"/>
            <a:ext cx="146304" cy="635508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457200" y="128016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 spc="300">
                <a:solidFill>
                  <a:srgbClr val="14B8A6"/>
                </a:solidFill>
                <a:latin typeface="Manrope"/>
              </a:rPr>
              <a:t>01   ABOUT US</a:t>
            </a:r>
            <a:endParaRPr sz="1200" b="1" spc="30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15600" y="128016"/>
            <a:ext cx="146304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100" b="0">
                <a:solidFill>
                  <a:srgbClr val="9AB2C0"/>
                </a:solidFill>
                <a:latin typeface="Manrope"/>
              </a:rPr>
              <a:t>2 / 22</a:t>
            </a:r>
            <a:endParaRPr sz="1100" b="0">
              <a:solidFill>
                <a:srgbClr val="9AB2C0"/>
              </a:solidFill>
              <a:latin typeface="Manrop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749808"/>
            <a:ext cx="11247120" cy="7315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300" b="1">
                <a:solidFill>
                  <a:srgbClr val="0C3851"/>
                </a:solidFill>
                <a:latin typeface="Manrope ExtraBold"/>
              </a:rPr>
              <a:t>Climate intelligence, built on geospatial AI.</a:t>
            </a:r>
            <a:endParaRPr sz="3300" b="1">
              <a:solidFill>
                <a:srgbClr val="0C3851"/>
              </a:solidFill>
              <a:latin typeface="Manrope ExtraBold"/>
            </a:endParaRPr>
          </a:p>
        </p:txBody>
      </p:sp>
      <p:pic>
        <p:nvPicPr>
          <p:cNvPr id="8" name="Picture 7" descr="image2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91640" y="1828800"/>
            <a:ext cx="6446520" cy="42976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7200" y="6437376"/>
            <a:ext cx="11274552" cy="12700"/>
          </a:xfrm>
          <a:prstGeom prst="rect">
            <a:avLst/>
          </a:prstGeom>
          <a:solidFill>
            <a:srgbClr val="E2E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TextBox 9"/>
          <p:cNvSpPr txBox="1"/>
          <p:nvPr/>
        </p:nvSpPr>
        <p:spPr>
          <a:xfrm>
            <a:off x="457200" y="6492240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000" b="0">
                <a:solidFill>
                  <a:srgbClr val="222222"/>
                </a:solidFill>
                <a:latin typeface="Manrope"/>
              </a:rPr>
              <a:t>AI Geo Navigators  ·  Climate Intelligence. Confident Decisions.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86800" y="6492240"/>
            <a:ext cx="30175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000" b="0">
                <a:solidFill>
                  <a:srgbClr val="222222"/>
                </a:solidFill>
                <a:latin typeface="Manrope"/>
              </a:rPr>
              <a:t>www.aigeo360.com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C38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0" y="502920"/>
            <a:ext cx="146304" cy="635508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457200" y="128016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 spc="300">
                <a:solidFill>
                  <a:srgbClr val="14B8A6"/>
                </a:solidFill>
                <a:latin typeface="Manrope"/>
              </a:rPr>
              <a:t>13   COMPUTE</a:t>
            </a:r>
            <a:endParaRPr sz="1200" b="1" spc="30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15600" y="128016"/>
            <a:ext cx="146304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100" b="0">
                <a:solidFill>
                  <a:srgbClr val="9AB2C0"/>
                </a:solidFill>
                <a:latin typeface="Manrope"/>
              </a:rPr>
              <a:t>17 / 22</a:t>
            </a:r>
            <a:endParaRPr sz="1100" b="0">
              <a:solidFill>
                <a:srgbClr val="9AB2C0"/>
              </a:solidFill>
              <a:latin typeface="Manrop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749808"/>
            <a:ext cx="11247120" cy="7315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300" b="1">
                <a:solidFill>
                  <a:srgbClr val="0C3851"/>
                </a:solidFill>
                <a:latin typeface="Manrope ExtraBold"/>
              </a:rPr>
              <a:t>Forward-looking compute infrastructure.</a:t>
            </a:r>
            <a:endParaRPr sz="3300" b="1">
              <a:solidFill>
                <a:srgbClr val="0C3851"/>
              </a:solidFill>
              <a:latin typeface="Manrope Extra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481328"/>
            <a:ext cx="1124712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650" b="0">
                <a:solidFill>
                  <a:srgbClr val="222222"/>
                </a:solidFill>
                <a:latin typeface="Manrope"/>
              </a:rPr>
              <a:t>Exploring partnerships to scale advanced AI workloads on geospatial data.</a:t>
            </a:r>
            <a:endParaRPr sz="16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2148840"/>
            <a:ext cx="5486400" cy="393192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Rectangle 9"/>
          <p:cNvSpPr/>
          <p:nvPr/>
        </p:nvSpPr>
        <p:spPr>
          <a:xfrm>
            <a:off x="457200" y="2148840"/>
            <a:ext cx="146304" cy="3931920"/>
          </a:xfrm>
          <a:prstGeom prst="rect">
            <a:avLst/>
          </a:prstGeom>
          <a:solidFill>
            <a:srgbClr val="F08A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777240" y="2468880"/>
            <a:ext cx="4937760" cy="3200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 spc="200">
                <a:solidFill>
                  <a:srgbClr val="F08A24"/>
                </a:solidFill>
                <a:latin typeface="Manrope"/>
              </a:rPr>
              <a:t>EXPLORATION · HIGH-PERFORMANCE GPU</a:t>
            </a:r>
            <a:endParaRPr sz="1200" b="1" spc="200">
              <a:solidFill>
                <a:srgbClr val="F08A24"/>
              </a:solidFill>
              <a:latin typeface="Manrop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7240" y="2926080"/>
            <a:ext cx="4937760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2400" b="1">
                <a:solidFill>
                  <a:srgbClr val="0C3851"/>
                </a:solidFill>
                <a:latin typeface="Manrope ExtraBold"/>
              </a:rPr>
              <a:t>NVIDIA AI Systems</a:t>
            </a:r>
            <a:endParaRPr sz="2400" b="1">
              <a:solidFill>
                <a:srgbClr val="0C3851"/>
              </a:solidFill>
              <a:latin typeface="Manrope Extra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7240" y="3657600"/>
            <a:ext cx="4937760" cy="21031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400" b="0">
                <a:solidFill>
                  <a:srgbClr val="222222"/>
                </a:solidFill>
                <a:latin typeface="Manrope"/>
              </a:rPr>
              <a:t>Targeting NVIDIA AI infrastructure for accelerated model training, image processing, and real-time inference on geospatial workloads. Engagement under exploration with Bracewell Technology.</a:t>
            </a:r>
            <a:endParaRPr sz="1400" b="0">
              <a:solidFill>
                <a:srgbClr val="222222"/>
              </a:solidFill>
              <a:latin typeface="Manrope"/>
            </a:endParaRPr>
          </a:p>
        </p:txBody>
      </p:sp>
      <p:pic>
        <p:nvPicPr>
          <p:cNvPr id="14" name="Picture 13" descr="image35.jpe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5080" y="2148840"/>
            <a:ext cx="5376672" cy="393192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57200" y="6437376"/>
            <a:ext cx="11274552" cy="12700"/>
          </a:xfrm>
          <a:prstGeom prst="rect">
            <a:avLst/>
          </a:prstGeom>
          <a:solidFill>
            <a:srgbClr val="E2E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457200" y="6492240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000" b="0">
                <a:solidFill>
                  <a:srgbClr val="222222"/>
                </a:solidFill>
                <a:latin typeface="Manrope"/>
              </a:rPr>
              <a:t>AI Geo Navigators  ·  Climate Intelligence. Confident Decisions.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86800" y="6492240"/>
            <a:ext cx="30175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000" b="0">
                <a:solidFill>
                  <a:srgbClr val="222222"/>
                </a:solidFill>
                <a:latin typeface="Manrope"/>
              </a:rPr>
              <a:t>www.aigeo360.com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318" y="0"/>
            <a:ext cx="1219169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318" y="0"/>
            <a:ext cx="12191695" cy="502920"/>
          </a:xfrm>
          <a:prstGeom prst="rect">
            <a:avLst/>
          </a:prstGeom>
          <a:solidFill>
            <a:srgbClr val="0C38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318" y="502920"/>
            <a:ext cx="146304" cy="635508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457518" y="128016"/>
            <a:ext cx="8229600" cy="18415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 spc="300">
                <a:solidFill>
                  <a:srgbClr val="14B8A6"/>
                </a:solidFill>
                <a:latin typeface="Manrope"/>
              </a:rPr>
              <a:t>14   TEAM</a:t>
            </a:r>
            <a:endParaRPr sz="1200" b="1" spc="30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15918" y="128016"/>
            <a:ext cx="1463040" cy="16891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100" b="0">
                <a:solidFill>
                  <a:srgbClr val="9AB2C0"/>
                </a:solidFill>
                <a:latin typeface="Manrope"/>
              </a:rPr>
              <a:t>18 / 22</a:t>
            </a:r>
            <a:endParaRPr sz="1100" b="0">
              <a:solidFill>
                <a:srgbClr val="9AB2C0"/>
              </a:solidFill>
              <a:latin typeface="Manrop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518" y="749808"/>
            <a:ext cx="11247120" cy="5073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300" b="1">
                <a:solidFill>
                  <a:srgbClr val="0C3851"/>
                </a:solidFill>
                <a:latin typeface="Manrope ExtraBold"/>
              </a:rPr>
              <a:t>Our core team.</a:t>
            </a:r>
            <a:endParaRPr sz="3300" b="1">
              <a:solidFill>
                <a:srgbClr val="0C3851"/>
              </a:solidFill>
              <a:latin typeface="Manrope Extra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518" y="1481328"/>
            <a:ext cx="11247120" cy="2533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650" b="0">
                <a:solidFill>
                  <a:srgbClr val="222222"/>
                </a:solidFill>
                <a:latin typeface="Manrope"/>
              </a:rPr>
              <a:t>Climate, geospatial, and AI specialists across Pakistan and the United States.</a:t>
            </a:r>
            <a:endParaRPr sz="16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518" y="2103120"/>
            <a:ext cx="1280160" cy="46164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000" b="1">
                <a:solidFill>
                  <a:srgbClr val="14B8A6"/>
                </a:solidFill>
                <a:latin typeface="Manrope ExtraBold"/>
              </a:rPr>
              <a:t>30+</a:t>
            </a:r>
            <a:endParaRPr sz="3000" b="1">
              <a:solidFill>
                <a:srgbClr val="14B8A6"/>
              </a:solidFill>
              <a:latin typeface="Manrope Extra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6238" y="2212848"/>
            <a:ext cx="2651760" cy="17653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150" b="0">
                <a:solidFill>
                  <a:srgbClr val="222222"/>
                </a:solidFill>
                <a:latin typeface="Manrope"/>
              </a:rPr>
              <a:t>Professionals</a:t>
            </a:r>
            <a:endParaRPr sz="11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7998" y="2103120"/>
            <a:ext cx="1280160" cy="46164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000" b="1">
                <a:solidFill>
                  <a:srgbClr val="F08A24"/>
                </a:solidFill>
                <a:latin typeface="Manrope ExtraBold"/>
              </a:rPr>
              <a:t>4</a:t>
            </a:r>
            <a:endParaRPr sz="3000" b="1">
              <a:solidFill>
                <a:srgbClr val="F08A24"/>
              </a:solidFill>
              <a:latin typeface="Manrope Extra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86718" y="2212848"/>
            <a:ext cx="2651760" cy="5308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150" b="0">
                <a:solidFill>
                  <a:srgbClr val="222222"/>
                </a:solidFill>
                <a:latin typeface="Manrope"/>
              </a:rPr>
              <a:t>Offices: Islamabad · Gilgit · Lahore · Delaware</a:t>
            </a:r>
            <a:endParaRPr sz="11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38478" y="2103120"/>
            <a:ext cx="1280160" cy="46164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000" b="1">
                <a:solidFill>
                  <a:srgbClr val="059669"/>
                </a:solidFill>
                <a:latin typeface="Manrope ExtraBold"/>
              </a:rPr>
              <a:t>8</a:t>
            </a:r>
            <a:endParaRPr sz="3000" b="1">
              <a:solidFill>
                <a:srgbClr val="059669"/>
              </a:solidFill>
              <a:latin typeface="Manrope ExtraBol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27198" y="2212848"/>
            <a:ext cx="2651760" cy="17653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150" b="0">
                <a:solidFill>
                  <a:srgbClr val="222222"/>
                </a:solidFill>
                <a:latin typeface="Manrope"/>
              </a:rPr>
              <a:t>Scientific Advisory Board members</a:t>
            </a:r>
            <a:endParaRPr sz="1150" b="0">
              <a:solidFill>
                <a:srgbClr val="222222"/>
              </a:solidFill>
              <a:latin typeface="Manrope"/>
            </a:endParaRPr>
          </a:p>
        </p:txBody>
      </p:sp>
      <p:pic>
        <p:nvPicPr>
          <p:cNvPr id="15" name="Picture 14" descr="image36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8909" y="3154680"/>
            <a:ext cx="1737360" cy="17373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36029" y="5001768"/>
            <a:ext cx="2103120" cy="16129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sz="1050" b="0">
                <a:solidFill>
                  <a:srgbClr val="222222"/>
                </a:solidFill>
                <a:latin typeface="Manrope"/>
              </a:rPr>
              <a:t>CEO &amp; Founder</a:t>
            </a:r>
            <a:endParaRPr sz="10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6029" y="5458968"/>
            <a:ext cx="2103120" cy="20002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sz="1300" b="1">
                <a:solidFill>
                  <a:srgbClr val="0C3851"/>
                </a:solidFill>
                <a:latin typeface="Manrope"/>
              </a:rPr>
              <a:t>ASIM JAVID</a:t>
            </a:r>
            <a:endParaRPr sz="1300" b="1">
              <a:solidFill>
                <a:srgbClr val="0C3851"/>
              </a:solidFill>
              <a:latin typeface="Manrope"/>
            </a:endParaRPr>
          </a:p>
        </p:txBody>
      </p:sp>
      <p:pic>
        <p:nvPicPr>
          <p:cNvPr id="18" name="Picture 17" descr="image3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027" y="3143250"/>
            <a:ext cx="1737360" cy="1737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740317" y="5001768"/>
            <a:ext cx="2103120" cy="16129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sz="1050" b="0">
                <a:solidFill>
                  <a:srgbClr val="222222"/>
                </a:solidFill>
                <a:latin typeface="Manrope"/>
              </a:rPr>
              <a:t>Co-Founder</a:t>
            </a:r>
            <a:endParaRPr sz="10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40317" y="5458968"/>
            <a:ext cx="2103120" cy="40005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altLang="en-US" sz="1300" b="1">
                <a:solidFill>
                  <a:srgbClr val="0C3851"/>
                </a:solidFill>
                <a:latin typeface="Manrope"/>
              </a:rPr>
              <a:t>ANMOL ASIM</a:t>
            </a:r>
            <a:endParaRPr lang="en-US" altLang="en-US" sz="1300" b="1">
              <a:solidFill>
                <a:srgbClr val="0C3851"/>
              </a:solidFill>
              <a:latin typeface="Manrope"/>
            </a:endParaRPr>
          </a:p>
          <a:p>
            <a:pPr algn="ctr"/>
            <a:endParaRPr lang="en-US" altLang="en-US" sz="1300" b="1">
              <a:solidFill>
                <a:srgbClr val="0C3851"/>
              </a:solidFill>
              <a:latin typeface="Manrope"/>
            </a:endParaRPr>
          </a:p>
        </p:txBody>
      </p:sp>
      <p:pic>
        <p:nvPicPr>
          <p:cNvPr id="21" name="Picture 20" descr="image3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5680" y="3143250"/>
            <a:ext cx="1737360" cy="173736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044604" y="5001768"/>
            <a:ext cx="2103120" cy="16129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sz="1050" b="0">
                <a:solidFill>
                  <a:srgbClr val="222222"/>
                </a:solidFill>
                <a:latin typeface="Manrope"/>
              </a:rPr>
              <a:t>Chief Operating Officer</a:t>
            </a:r>
            <a:endParaRPr sz="10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44605" y="5458968"/>
            <a:ext cx="2103120" cy="40005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altLang="en-US" sz="1300" b="1">
                <a:solidFill>
                  <a:srgbClr val="0C3851"/>
                </a:solidFill>
                <a:latin typeface="Manrope"/>
                <a:sym typeface="+mn-ea"/>
              </a:rPr>
              <a:t>OWAIS ALI</a:t>
            </a:r>
            <a:endParaRPr lang="en-US" altLang="en-US" sz="1300" b="1">
              <a:solidFill>
                <a:srgbClr val="0C3851"/>
              </a:solidFill>
              <a:latin typeface="Manrope"/>
              <a:sym typeface="+mn-ea"/>
            </a:endParaRPr>
          </a:p>
          <a:p>
            <a:pPr algn="ctr"/>
            <a:endParaRPr lang="en-US" altLang="en-US" sz="1300" b="1">
              <a:solidFill>
                <a:srgbClr val="0C3851"/>
              </a:solidFill>
              <a:latin typeface="Manrope"/>
              <a:sym typeface="+mn-e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48893" y="5001768"/>
            <a:ext cx="2103120" cy="3225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sz="1050" b="0">
                <a:solidFill>
                  <a:srgbClr val="222222"/>
                </a:solidFill>
                <a:latin typeface="Manrope"/>
              </a:rPr>
              <a:t>Coordination Manager, Global Office</a:t>
            </a:r>
            <a:endParaRPr sz="10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48893" y="5458968"/>
            <a:ext cx="2103120" cy="40005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altLang="en-US" sz="1300" b="1">
                <a:solidFill>
                  <a:srgbClr val="0C3851"/>
                </a:solidFill>
                <a:latin typeface="Manrope"/>
              </a:rPr>
              <a:t>UZMA JAHAN</a:t>
            </a:r>
            <a:endParaRPr lang="en-US" altLang="en-US" sz="1300" b="1">
              <a:solidFill>
                <a:srgbClr val="0C3851"/>
              </a:solidFill>
              <a:latin typeface="Manrope"/>
            </a:endParaRPr>
          </a:p>
          <a:p>
            <a:pPr algn="ctr"/>
            <a:endParaRPr lang="en-US" altLang="en-US" sz="13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653181" y="5001768"/>
            <a:ext cx="2103120" cy="16129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sz="1050" b="0">
                <a:solidFill>
                  <a:srgbClr val="222222"/>
                </a:solidFill>
                <a:latin typeface="Manrope"/>
              </a:rPr>
              <a:t>Coordinator, Global Office</a:t>
            </a:r>
            <a:endParaRPr sz="10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653181" y="5458968"/>
            <a:ext cx="2103120" cy="40005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altLang="en-US" sz="1300" b="1">
                <a:solidFill>
                  <a:srgbClr val="0C3851"/>
                </a:solidFill>
                <a:latin typeface="Manrope"/>
              </a:rPr>
              <a:t>MANSOOR ADIL</a:t>
            </a:r>
            <a:endParaRPr lang="en-US" altLang="en-US" sz="1300" b="1">
              <a:solidFill>
                <a:srgbClr val="0C3851"/>
              </a:solidFill>
              <a:latin typeface="Manrope"/>
            </a:endParaRPr>
          </a:p>
          <a:p>
            <a:pPr algn="ctr"/>
            <a:endParaRPr lang="en-US" altLang="en-US" sz="13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7518" y="6437376"/>
            <a:ext cx="11274552" cy="12700"/>
          </a:xfrm>
          <a:prstGeom prst="rect">
            <a:avLst/>
          </a:prstGeom>
          <a:solidFill>
            <a:srgbClr val="E2E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1" name="TextBox 30"/>
          <p:cNvSpPr txBox="1"/>
          <p:nvPr/>
        </p:nvSpPr>
        <p:spPr>
          <a:xfrm>
            <a:off x="457518" y="6492240"/>
            <a:ext cx="8229600" cy="15367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000" b="0">
                <a:solidFill>
                  <a:srgbClr val="222222"/>
                </a:solidFill>
                <a:latin typeface="Manrope"/>
              </a:rPr>
              <a:t>AI Geo Navigators  ·  Climate Intelligence. Confident Decisions.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687118" y="6492240"/>
            <a:ext cx="3017520" cy="15367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000" b="0">
                <a:solidFill>
                  <a:srgbClr val="222222"/>
                </a:solidFill>
                <a:latin typeface="Manrope"/>
              </a:rPr>
              <a:t>www.aigeo360.com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  <p:pic>
        <p:nvPicPr>
          <p:cNvPr id="33" name="Picture 32" descr="image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501" y="3124200"/>
            <a:ext cx="1737360" cy="1737360"/>
          </a:xfrm>
          <a:prstGeom prst="rect">
            <a:avLst/>
          </a:prstGeom>
        </p:spPr>
      </p:pic>
      <p:pic>
        <p:nvPicPr>
          <p:cNvPr id="27" name="Picture 26" descr="Untitled design (8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9735" y="3155315"/>
            <a:ext cx="1758950" cy="173672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C38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0" y="502920"/>
            <a:ext cx="146304" cy="635508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457200" y="128016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 spc="300">
                <a:solidFill>
                  <a:srgbClr val="14B8A6"/>
                </a:solidFill>
                <a:latin typeface="Manrope"/>
              </a:rPr>
              <a:t>15   ADVISORY BOARD</a:t>
            </a:r>
            <a:endParaRPr sz="1200" b="1" spc="30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15600" y="128016"/>
            <a:ext cx="146304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100" b="0">
                <a:solidFill>
                  <a:srgbClr val="9AB2C0"/>
                </a:solidFill>
                <a:latin typeface="Manrope"/>
              </a:rPr>
              <a:t>16 / 22</a:t>
            </a:r>
            <a:endParaRPr sz="1100" b="0">
              <a:solidFill>
                <a:srgbClr val="9AB2C0"/>
              </a:solidFill>
              <a:latin typeface="Manrop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749808"/>
            <a:ext cx="11247120" cy="7315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300" b="1">
                <a:solidFill>
                  <a:srgbClr val="0C3851"/>
                </a:solidFill>
                <a:latin typeface="Manrope ExtraBold"/>
              </a:rPr>
              <a:t>Scientific Advisory Board.</a:t>
            </a:r>
            <a:endParaRPr sz="3300" b="1">
              <a:solidFill>
                <a:srgbClr val="0C3851"/>
              </a:solidFill>
              <a:latin typeface="Manrope Extra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481328"/>
            <a:ext cx="1124712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650" b="0">
                <a:solidFill>
                  <a:srgbClr val="222222"/>
                </a:solidFill>
                <a:latin typeface="Manrope"/>
              </a:rPr>
              <a:t>Independent oversight from academic and industry leaders across four continents.</a:t>
            </a:r>
            <a:endParaRPr sz="16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2148840"/>
            <a:ext cx="2697480" cy="182880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Rectangle 9"/>
          <p:cNvSpPr/>
          <p:nvPr/>
        </p:nvSpPr>
        <p:spPr>
          <a:xfrm>
            <a:off x="457200" y="2148840"/>
            <a:ext cx="2697480" cy="9144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640080" y="2468880"/>
            <a:ext cx="2331720" cy="6400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500" b="1">
                <a:solidFill>
                  <a:srgbClr val="0C3851"/>
                </a:solidFill>
                <a:latin typeface="Manrope"/>
              </a:rPr>
              <a:t>Dr. Junaid Ahmad</a:t>
            </a:r>
            <a:endParaRPr sz="15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080" y="3108960"/>
            <a:ext cx="2331720" cy="7772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sz="1200" b="0">
                <a:solidFill>
                  <a:srgbClr val="222222"/>
                </a:solidFill>
                <a:latin typeface="Manrope"/>
              </a:rPr>
              <a:t>Ph.D. Civil Engineering (Water Resources)</a:t>
            </a:r>
            <a:endParaRPr sz="12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19272" y="2148840"/>
            <a:ext cx="2697480" cy="182880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4" name="Rectangle 13"/>
          <p:cNvSpPr/>
          <p:nvPr/>
        </p:nvSpPr>
        <p:spPr>
          <a:xfrm>
            <a:off x="3319272" y="2148840"/>
            <a:ext cx="2697480" cy="91440"/>
          </a:xfrm>
          <a:prstGeom prst="rect">
            <a:avLst/>
          </a:prstGeom>
          <a:solidFill>
            <a:srgbClr val="F08A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TextBox 14"/>
          <p:cNvSpPr txBox="1"/>
          <p:nvPr/>
        </p:nvSpPr>
        <p:spPr>
          <a:xfrm>
            <a:off x="3502152" y="2468880"/>
            <a:ext cx="2331720" cy="6400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500" b="1">
                <a:solidFill>
                  <a:srgbClr val="0C3851"/>
                </a:solidFill>
                <a:latin typeface="Manrope"/>
              </a:rPr>
              <a:t>Dr. Sajjad Muhammad</a:t>
            </a:r>
            <a:endParaRPr sz="15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02152" y="3108960"/>
            <a:ext cx="2331720" cy="7772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sz="1200" b="0">
                <a:solidFill>
                  <a:srgbClr val="222222"/>
                </a:solidFill>
                <a:latin typeface="Manrope"/>
              </a:rPr>
              <a:t>Scientific Advisor (R&amp;D), Chinese University of Hong Kong</a:t>
            </a:r>
            <a:endParaRPr sz="12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81344" y="2148840"/>
            <a:ext cx="2697480" cy="182880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8" name="Rectangle 17"/>
          <p:cNvSpPr/>
          <p:nvPr/>
        </p:nvSpPr>
        <p:spPr>
          <a:xfrm>
            <a:off x="6181344" y="2148840"/>
            <a:ext cx="2697480" cy="91440"/>
          </a:xfrm>
          <a:prstGeom prst="rect">
            <a:avLst/>
          </a:prstGeom>
          <a:solidFill>
            <a:srgbClr val="0596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TextBox 18"/>
          <p:cNvSpPr txBox="1"/>
          <p:nvPr/>
        </p:nvSpPr>
        <p:spPr>
          <a:xfrm>
            <a:off x="6364224" y="2468880"/>
            <a:ext cx="2331720" cy="6400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500" b="1">
                <a:solidFill>
                  <a:srgbClr val="0C3851"/>
                </a:solidFill>
                <a:latin typeface="Manrope"/>
              </a:rPr>
              <a:t>Dr. Hammad Gilani</a:t>
            </a:r>
            <a:endParaRPr sz="15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64224" y="3108960"/>
            <a:ext cx="2331720" cy="7772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sz="1200" b="0">
                <a:solidFill>
                  <a:srgbClr val="222222"/>
                </a:solidFill>
                <a:latin typeface="Manrope"/>
              </a:rPr>
              <a:t>Research Scientist, New Mexico State University</a:t>
            </a:r>
            <a:endParaRPr sz="12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043416" y="2148840"/>
            <a:ext cx="2697480" cy="182880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Rectangle 21"/>
          <p:cNvSpPr/>
          <p:nvPr/>
        </p:nvSpPr>
        <p:spPr>
          <a:xfrm>
            <a:off x="9043416" y="2148840"/>
            <a:ext cx="2697480" cy="9144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TextBox 22"/>
          <p:cNvSpPr txBox="1"/>
          <p:nvPr/>
        </p:nvSpPr>
        <p:spPr>
          <a:xfrm>
            <a:off x="9226296" y="2468880"/>
            <a:ext cx="2331720" cy="6400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500" b="1">
                <a:solidFill>
                  <a:srgbClr val="0C3851"/>
                </a:solidFill>
                <a:latin typeface="Manrope"/>
              </a:rPr>
              <a:t>Dr. Khalid Mehmood</a:t>
            </a:r>
            <a:endParaRPr sz="15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226296" y="3108960"/>
            <a:ext cx="2331720" cy="7772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sz="1200" b="0">
                <a:solidFill>
                  <a:srgbClr val="222222"/>
                </a:solidFill>
                <a:latin typeface="Manrope"/>
              </a:rPr>
              <a:t>Bioenergy &amp; Circular Economy Expert, Germany</a:t>
            </a:r>
            <a:endParaRPr sz="12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7200" y="4178808"/>
            <a:ext cx="2697480" cy="182880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Rectangle 25"/>
          <p:cNvSpPr/>
          <p:nvPr/>
        </p:nvSpPr>
        <p:spPr>
          <a:xfrm>
            <a:off x="457200" y="4178808"/>
            <a:ext cx="2697480" cy="91440"/>
          </a:xfrm>
          <a:prstGeom prst="rect">
            <a:avLst/>
          </a:prstGeom>
          <a:solidFill>
            <a:srgbClr val="F08A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TextBox 26"/>
          <p:cNvSpPr txBox="1"/>
          <p:nvPr/>
        </p:nvSpPr>
        <p:spPr>
          <a:xfrm>
            <a:off x="640080" y="4498848"/>
            <a:ext cx="2331720" cy="6400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500" b="1">
                <a:solidFill>
                  <a:srgbClr val="0C3851"/>
                </a:solidFill>
                <a:latin typeface="Manrope"/>
              </a:rPr>
              <a:t>Dr. Saulat Hussain</a:t>
            </a:r>
            <a:endParaRPr sz="15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0080" y="5138928"/>
            <a:ext cx="2331720" cy="7772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sz="1200" b="0">
                <a:solidFill>
                  <a:srgbClr val="222222"/>
                </a:solidFill>
                <a:latin typeface="Manrope"/>
              </a:rPr>
              <a:t>Professional Member, GB Climate Change Forum</a:t>
            </a:r>
            <a:endParaRPr sz="12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319272" y="4178808"/>
            <a:ext cx="2697480" cy="182880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0" name="Rectangle 29"/>
          <p:cNvSpPr/>
          <p:nvPr/>
        </p:nvSpPr>
        <p:spPr>
          <a:xfrm>
            <a:off x="3319272" y="4178808"/>
            <a:ext cx="2697480" cy="91440"/>
          </a:xfrm>
          <a:prstGeom prst="rect">
            <a:avLst/>
          </a:prstGeom>
          <a:solidFill>
            <a:srgbClr val="0596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1" name="TextBox 30"/>
          <p:cNvSpPr txBox="1"/>
          <p:nvPr/>
        </p:nvSpPr>
        <p:spPr>
          <a:xfrm>
            <a:off x="3502152" y="4498848"/>
            <a:ext cx="2331720" cy="6400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500" b="1">
                <a:solidFill>
                  <a:srgbClr val="0C3851"/>
                </a:solidFill>
                <a:latin typeface="Manrope"/>
              </a:rPr>
              <a:t>Dr. Jahanzeb Khan</a:t>
            </a:r>
            <a:endParaRPr sz="15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02152" y="5138928"/>
            <a:ext cx="2331720" cy="7772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sz="1200" b="0">
                <a:solidFill>
                  <a:srgbClr val="222222"/>
                </a:solidFill>
                <a:latin typeface="Manrope"/>
              </a:rPr>
              <a:t>Asst. Prof. (TTS), Institute of Geology, UAJK</a:t>
            </a:r>
            <a:endParaRPr sz="12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181344" y="4178808"/>
            <a:ext cx="2697480" cy="182880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4" name="Rectangle 33"/>
          <p:cNvSpPr/>
          <p:nvPr/>
        </p:nvSpPr>
        <p:spPr>
          <a:xfrm>
            <a:off x="6181344" y="4178808"/>
            <a:ext cx="2697480" cy="9144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5" name="TextBox 34"/>
          <p:cNvSpPr txBox="1"/>
          <p:nvPr/>
        </p:nvSpPr>
        <p:spPr>
          <a:xfrm>
            <a:off x="6364224" y="4498848"/>
            <a:ext cx="2331720" cy="6400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500" b="1">
                <a:solidFill>
                  <a:srgbClr val="0C3851"/>
                </a:solidFill>
                <a:latin typeface="Manrope"/>
              </a:rPr>
              <a:t>Dr. Atif Akbar</a:t>
            </a:r>
            <a:endParaRPr sz="15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64224" y="5138928"/>
            <a:ext cx="2331720" cy="7772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sz="1200" b="0">
                <a:solidFill>
                  <a:srgbClr val="222222"/>
                </a:solidFill>
                <a:latin typeface="Manrope"/>
              </a:rPr>
              <a:t>Professor of Statistics, BZU Multan</a:t>
            </a:r>
            <a:endParaRPr sz="12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043416" y="4178808"/>
            <a:ext cx="2697480" cy="182880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8" name="Rectangle 37"/>
          <p:cNvSpPr/>
          <p:nvPr/>
        </p:nvSpPr>
        <p:spPr>
          <a:xfrm>
            <a:off x="9043416" y="4178808"/>
            <a:ext cx="2697480" cy="91440"/>
          </a:xfrm>
          <a:prstGeom prst="rect">
            <a:avLst/>
          </a:prstGeom>
          <a:solidFill>
            <a:srgbClr val="F08A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9" name="TextBox 38"/>
          <p:cNvSpPr txBox="1"/>
          <p:nvPr/>
        </p:nvSpPr>
        <p:spPr>
          <a:xfrm>
            <a:off x="9226296" y="4498848"/>
            <a:ext cx="2331720" cy="6400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500" b="1">
                <a:solidFill>
                  <a:srgbClr val="0C3851"/>
                </a:solidFill>
                <a:latin typeface="Manrope"/>
              </a:rPr>
              <a:t>Alamgir Khan Gandapur</a:t>
            </a:r>
            <a:endParaRPr sz="15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26296" y="5138928"/>
            <a:ext cx="2331720" cy="7772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sz="1200" b="0">
                <a:solidFill>
                  <a:srgbClr val="222222"/>
                </a:solidFill>
                <a:latin typeface="Manrope"/>
              </a:rPr>
              <a:t>Technical Expert, Carbon Project Development</a:t>
            </a:r>
            <a:endParaRPr sz="12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57200" y="6437376"/>
            <a:ext cx="11274552" cy="12700"/>
          </a:xfrm>
          <a:prstGeom prst="rect">
            <a:avLst/>
          </a:prstGeom>
          <a:solidFill>
            <a:srgbClr val="E2E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2" name="TextBox 41"/>
          <p:cNvSpPr txBox="1"/>
          <p:nvPr/>
        </p:nvSpPr>
        <p:spPr>
          <a:xfrm>
            <a:off x="457200" y="6492240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000" b="0">
                <a:solidFill>
                  <a:srgbClr val="222222"/>
                </a:solidFill>
                <a:latin typeface="Manrope"/>
              </a:rPr>
              <a:t>AI Geo Navigators  ·  Climate Intelligence. Confident Decisions.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686800" y="6492240"/>
            <a:ext cx="30175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000" b="0">
                <a:solidFill>
                  <a:srgbClr val="222222"/>
                </a:solidFill>
                <a:latin typeface="Manrope"/>
              </a:rPr>
              <a:t>www.aigeo360.com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C38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0" y="502920"/>
            <a:ext cx="146304" cy="635508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457200" y="128016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 spc="300">
                <a:solidFill>
                  <a:srgbClr val="14B8A6"/>
                </a:solidFill>
                <a:latin typeface="Manrope"/>
              </a:rPr>
              <a:t>15   TEAM COMPOSITION</a:t>
            </a:r>
            <a:endParaRPr sz="1200" b="1" spc="30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15600" y="128016"/>
            <a:ext cx="146304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100" b="0">
                <a:solidFill>
                  <a:srgbClr val="9AB2C0"/>
                </a:solidFill>
                <a:latin typeface="Manrope"/>
              </a:rPr>
              <a:t>16 / 22</a:t>
            </a:r>
            <a:endParaRPr sz="1100" b="0">
              <a:solidFill>
                <a:srgbClr val="9AB2C0"/>
              </a:solidFill>
              <a:latin typeface="Manrop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749808"/>
            <a:ext cx="11247120" cy="7315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300" b="1">
                <a:solidFill>
                  <a:srgbClr val="0C3851"/>
                </a:solidFill>
                <a:latin typeface="Manrope ExtraBold"/>
              </a:rPr>
              <a:t>Research, development &amp; geospatial team.</a:t>
            </a:r>
            <a:endParaRPr sz="3300" b="1">
              <a:solidFill>
                <a:srgbClr val="0C3851"/>
              </a:solidFill>
              <a:latin typeface="Manrope Extra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481328"/>
            <a:ext cx="1124712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650" b="0">
                <a:solidFill>
                  <a:srgbClr val="222222"/>
                </a:solidFill>
                <a:latin typeface="Manrope"/>
              </a:rPr>
              <a:t>The specialists delivering projects day to day.</a:t>
            </a:r>
            <a:endParaRPr sz="16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2103120"/>
            <a:ext cx="7315200" cy="3200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 spc="200">
                <a:solidFill>
                  <a:srgbClr val="14B8A6"/>
                </a:solidFill>
                <a:latin typeface="Manrope"/>
              </a:rPr>
              <a:t>RESEARCH &amp; DEVELOPMENT</a:t>
            </a:r>
            <a:endParaRPr sz="1200" b="1" spc="20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2468880"/>
            <a:ext cx="2697480" cy="118872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Rectangle 10"/>
          <p:cNvSpPr/>
          <p:nvPr/>
        </p:nvSpPr>
        <p:spPr>
          <a:xfrm>
            <a:off x="457200" y="2468880"/>
            <a:ext cx="91440" cy="118872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2" name="TextBox 11"/>
          <p:cNvSpPr txBox="1"/>
          <p:nvPr/>
        </p:nvSpPr>
        <p:spPr>
          <a:xfrm>
            <a:off x="685800" y="2724912"/>
            <a:ext cx="233172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500" b="1">
                <a:solidFill>
                  <a:srgbClr val="0C3851"/>
                </a:solidFill>
                <a:latin typeface="Manrope"/>
              </a:rPr>
              <a:t>Musfirah Aakash</a:t>
            </a:r>
            <a:endParaRPr sz="15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" y="3182112"/>
            <a:ext cx="233172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0">
                <a:solidFill>
                  <a:srgbClr val="222222"/>
                </a:solidFill>
                <a:latin typeface="Manrope"/>
              </a:rPr>
              <a:t>Program Manager</a:t>
            </a:r>
            <a:endParaRPr sz="12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19272" y="2468880"/>
            <a:ext cx="2697480" cy="118872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Rectangle 14"/>
          <p:cNvSpPr/>
          <p:nvPr/>
        </p:nvSpPr>
        <p:spPr>
          <a:xfrm>
            <a:off x="3319272" y="2468880"/>
            <a:ext cx="91440" cy="118872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3547872" y="2724912"/>
            <a:ext cx="233172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500" b="1">
                <a:solidFill>
                  <a:srgbClr val="0C3851"/>
                </a:solidFill>
                <a:latin typeface="Manrope"/>
              </a:rPr>
              <a:t>Uzma</a:t>
            </a:r>
            <a:endParaRPr sz="15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47872" y="3182112"/>
            <a:ext cx="233172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0">
                <a:solidFill>
                  <a:srgbClr val="222222"/>
                </a:solidFill>
                <a:latin typeface="Manrope"/>
              </a:rPr>
              <a:t>Agriculturalist</a:t>
            </a:r>
            <a:endParaRPr sz="12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81344" y="2468880"/>
            <a:ext cx="2697480" cy="118872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Rectangle 18"/>
          <p:cNvSpPr/>
          <p:nvPr/>
        </p:nvSpPr>
        <p:spPr>
          <a:xfrm>
            <a:off x="6181344" y="2468880"/>
            <a:ext cx="91440" cy="118872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6409944" y="2724912"/>
            <a:ext cx="233172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500" b="1">
                <a:solidFill>
                  <a:srgbClr val="0C3851"/>
                </a:solidFill>
                <a:latin typeface="Manrope"/>
              </a:rPr>
              <a:t>Mahnoor Chaudhry</a:t>
            </a:r>
            <a:endParaRPr sz="15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09944" y="3182112"/>
            <a:ext cx="233172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0">
                <a:solidFill>
                  <a:srgbClr val="222222"/>
                </a:solidFill>
                <a:latin typeface="Manrope"/>
              </a:rPr>
              <a:t>Environmentalist</a:t>
            </a:r>
            <a:endParaRPr sz="12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043416" y="2468880"/>
            <a:ext cx="2697480" cy="118872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Rectangle 22"/>
          <p:cNvSpPr/>
          <p:nvPr/>
        </p:nvSpPr>
        <p:spPr>
          <a:xfrm>
            <a:off x="9043416" y="2468880"/>
            <a:ext cx="91440" cy="118872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4" name="TextBox 23"/>
          <p:cNvSpPr txBox="1"/>
          <p:nvPr/>
        </p:nvSpPr>
        <p:spPr>
          <a:xfrm>
            <a:off x="9272016" y="2724912"/>
            <a:ext cx="233172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500" b="1">
                <a:solidFill>
                  <a:srgbClr val="0C3851"/>
                </a:solidFill>
                <a:latin typeface="Manrope"/>
              </a:rPr>
              <a:t>Syeda Fatima</a:t>
            </a:r>
            <a:endParaRPr sz="15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272016" y="3182112"/>
            <a:ext cx="233172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0">
                <a:solidFill>
                  <a:srgbClr val="222222"/>
                </a:solidFill>
                <a:latin typeface="Manrope"/>
              </a:rPr>
              <a:t>Environmentalist</a:t>
            </a:r>
            <a:endParaRPr sz="12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7200" y="3977639"/>
            <a:ext cx="7315200" cy="3200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 spc="200">
                <a:solidFill>
                  <a:srgbClr val="F08A24"/>
                </a:solidFill>
                <a:latin typeface="Manrope"/>
              </a:rPr>
              <a:t>AI &amp; GEOSPATIAL TEAM</a:t>
            </a:r>
            <a:endParaRPr sz="1200" b="1" spc="200">
              <a:solidFill>
                <a:srgbClr val="F08A24"/>
              </a:solidFill>
              <a:latin typeface="Manrope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7200" y="4343400"/>
            <a:ext cx="2697480" cy="118872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8" name="Rectangle 27"/>
          <p:cNvSpPr/>
          <p:nvPr/>
        </p:nvSpPr>
        <p:spPr>
          <a:xfrm>
            <a:off x="457200" y="4343400"/>
            <a:ext cx="91440" cy="1188720"/>
          </a:xfrm>
          <a:prstGeom prst="rect">
            <a:avLst/>
          </a:prstGeom>
          <a:solidFill>
            <a:srgbClr val="F08A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9" name="TextBox 28"/>
          <p:cNvSpPr txBox="1"/>
          <p:nvPr/>
        </p:nvSpPr>
        <p:spPr>
          <a:xfrm>
            <a:off x="685800" y="4599432"/>
            <a:ext cx="233172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500" b="1">
                <a:solidFill>
                  <a:srgbClr val="0C3851"/>
                </a:solidFill>
                <a:latin typeface="Manrope"/>
              </a:rPr>
              <a:t>Mudassir Sohail</a:t>
            </a:r>
            <a:endParaRPr sz="15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5800" y="5056632"/>
            <a:ext cx="233172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0">
                <a:solidFill>
                  <a:srgbClr val="222222"/>
                </a:solidFill>
                <a:latin typeface="Manrope"/>
              </a:rPr>
              <a:t>GIS Supervisor</a:t>
            </a:r>
            <a:endParaRPr sz="12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319272" y="4343400"/>
            <a:ext cx="2697480" cy="118872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2" name="Rectangle 31"/>
          <p:cNvSpPr/>
          <p:nvPr/>
        </p:nvSpPr>
        <p:spPr>
          <a:xfrm>
            <a:off x="3319272" y="4343400"/>
            <a:ext cx="91440" cy="1188720"/>
          </a:xfrm>
          <a:prstGeom prst="rect">
            <a:avLst/>
          </a:prstGeom>
          <a:solidFill>
            <a:srgbClr val="F08A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3" name="TextBox 32"/>
          <p:cNvSpPr txBox="1"/>
          <p:nvPr/>
        </p:nvSpPr>
        <p:spPr>
          <a:xfrm>
            <a:off x="3547872" y="4599432"/>
            <a:ext cx="233172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500" b="1">
                <a:solidFill>
                  <a:srgbClr val="0C3851"/>
                </a:solidFill>
                <a:latin typeface="Manrope"/>
              </a:rPr>
              <a:t>Abdur Rehman</a:t>
            </a:r>
            <a:endParaRPr sz="15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47872" y="5056632"/>
            <a:ext cx="233172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0">
                <a:solidFill>
                  <a:srgbClr val="222222"/>
                </a:solidFill>
                <a:latin typeface="Manrope"/>
              </a:rPr>
              <a:t>GIS Team Lead</a:t>
            </a:r>
            <a:endParaRPr sz="12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181344" y="4343400"/>
            <a:ext cx="2697480" cy="118872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6" name="Rectangle 35"/>
          <p:cNvSpPr/>
          <p:nvPr/>
        </p:nvSpPr>
        <p:spPr>
          <a:xfrm>
            <a:off x="6181344" y="4343400"/>
            <a:ext cx="91440" cy="1188720"/>
          </a:xfrm>
          <a:prstGeom prst="rect">
            <a:avLst/>
          </a:prstGeom>
          <a:solidFill>
            <a:srgbClr val="F08A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7" name="TextBox 36"/>
          <p:cNvSpPr txBox="1"/>
          <p:nvPr/>
        </p:nvSpPr>
        <p:spPr>
          <a:xfrm>
            <a:off x="6409944" y="4599432"/>
            <a:ext cx="233172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500" b="1">
                <a:solidFill>
                  <a:srgbClr val="0C3851"/>
                </a:solidFill>
                <a:latin typeface="Manrope"/>
              </a:rPr>
              <a:t>Danish Zahoor</a:t>
            </a:r>
            <a:endParaRPr sz="15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409944" y="5056632"/>
            <a:ext cx="233172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0">
                <a:solidFill>
                  <a:srgbClr val="222222"/>
                </a:solidFill>
                <a:latin typeface="Manrope"/>
              </a:rPr>
              <a:t>Tech Supervisor</a:t>
            </a:r>
            <a:endParaRPr sz="12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043416" y="4343400"/>
            <a:ext cx="2697480" cy="118872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0" name="Rectangle 39"/>
          <p:cNvSpPr/>
          <p:nvPr/>
        </p:nvSpPr>
        <p:spPr>
          <a:xfrm>
            <a:off x="9043416" y="4343400"/>
            <a:ext cx="91440" cy="1188720"/>
          </a:xfrm>
          <a:prstGeom prst="rect">
            <a:avLst/>
          </a:prstGeom>
          <a:solidFill>
            <a:srgbClr val="F08A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1" name="TextBox 40"/>
          <p:cNvSpPr txBox="1"/>
          <p:nvPr/>
        </p:nvSpPr>
        <p:spPr>
          <a:xfrm>
            <a:off x="9272016" y="4599432"/>
            <a:ext cx="233172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500" b="1">
                <a:solidFill>
                  <a:srgbClr val="0C3851"/>
                </a:solidFill>
                <a:latin typeface="Manrope"/>
              </a:rPr>
              <a:t>Ali Khan</a:t>
            </a:r>
            <a:endParaRPr sz="15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272016" y="5056632"/>
            <a:ext cx="233172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0">
                <a:solidFill>
                  <a:srgbClr val="222222"/>
                </a:solidFill>
                <a:latin typeface="Manrope"/>
              </a:rPr>
              <a:t>Tech Team Lead</a:t>
            </a:r>
            <a:endParaRPr sz="12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57200" y="6437376"/>
            <a:ext cx="11274552" cy="12700"/>
          </a:xfrm>
          <a:prstGeom prst="rect">
            <a:avLst/>
          </a:prstGeom>
          <a:solidFill>
            <a:srgbClr val="E2E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4" name="TextBox 43"/>
          <p:cNvSpPr txBox="1"/>
          <p:nvPr/>
        </p:nvSpPr>
        <p:spPr>
          <a:xfrm>
            <a:off x="457200" y="6492240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000" b="0">
                <a:solidFill>
                  <a:srgbClr val="222222"/>
                </a:solidFill>
                <a:latin typeface="Manrope"/>
              </a:rPr>
              <a:t>AI Geo Navigators  ·  Climate Intelligence. Confident Decisions.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686800" y="6492240"/>
            <a:ext cx="30175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000" b="0">
                <a:solidFill>
                  <a:srgbClr val="222222"/>
                </a:solidFill>
                <a:latin typeface="Manrope"/>
              </a:rPr>
              <a:t>www.aigeo360.com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C38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0" y="502920"/>
            <a:ext cx="146304" cy="635508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457200" y="128016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 spc="300">
                <a:solidFill>
                  <a:srgbClr val="14B8A6"/>
                </a:solidFill>
                <a:latin typeface="Manrope"/>
              </a:rPr>
              <a:t>16   RECOGNITION</a:t>
            </a:r>
            <a:endParaRPr sz="1200" b="1" spc="30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15600" y="128016"/>
            <a:ext cx="146304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100" b="0">
                <a:solidFill>
                  <a:srgbClr val="9AB2C0"/>
                </a:solidFill>
                <a:latin typeface="Manrope"/>
              </a:rPr>
              <a:t>17 / 22</a:t>
            </a:r>
            <a:endParaRPr sz="1100" b="0">
              <a:solidFill>
                <a:srgbClr val="9AB2C0"/>
              </a:solidFill>
              <a:latin typeface="Manrop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749808"/>
            <a:ext cx="11247120" cy="7315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300" b="1">
                <a:solidFill>
                  <a:srgbClr val="0C3851"/>
                </a:solidFill>
                <a:latin typeface="Manrope ExtraBold"/>
              </a:rPr>
              <a:t>Presence, awards &amp; funding.</a:t>
            </a:r>
            <a:endParaRPr sz="3300" b="1">
              <a:solidFill>
                <a:srgbClr val="0C3851"/>
              </a:solidFill>
              <a:latin typeface="Manrope Extra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481328"/>
            <a:ext cx="1124712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650" b="0">
                <a:solidFill>
                  <a:srgbClr val="222222"/>
                </a:solidFill>
                <a:latin typeface="Manrope"/>
              </a:rPr>
              <a:t>Visibility, validation, and growth capital.</a:t>
            </a:r>
            <a:endParaRPr sz="16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2148840"/>
            <a:ext cx="3575304" cy="402336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Rectangle 9"/>
          <p:cNvSpPr/>
          <p:nvPr/>
        </p:nvSpPr>
        <p:spPr>
          <a:xfrm>
            <a:off x="457200" y="2148840"/>
            <a:ext cx="3575304" cy="73152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685800" y="2423160"/>
            <a:ext cx="3118104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300" b="1" spc="150">
                <a:solidFill>
                  <a:srgbClr val="14B8A6"/>
                </a:solidFill>
                <a:latin typeface="Manrope"/>
              </a:rPr>
              <a:t>PRESENCE</a:t>
            </a:r>
            <a:endParaRPr sz="1300" b="1" spc="15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85800" y="3072384"/>
            <a:ext cx="73152" cy="73152"/>
          </a:xfrm>
          <a:prstGeom prst="ellipse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3" name="TextBox 12"/>
          <p:cNvSpPr txBox="1"/>
          <p:nvPr/>
        </p:nvSpPr>
        <p:spPr>
          <a:xfrm>
            <a:off x="868680" y="3017520"/>
            <a:ext cx="2935224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150" b="0">
                <a:solidFill>
                  <a:srgbClr val="222222"/>
                </a:solidFill>
                <a:latin typeface="Manrope"/>
              </a:rPr>
              <a:t>Toronto Climate Week</a:t>
            </a:r>
            <a:endParaRPr sz="11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85800" y="3456432"/>
            <a:ext cx="73152" cy="73152"/>
          </a:xfrm>
          <a:prstGeom prst="ellipse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TextBox 14"/>
          <p:cNvSpPr txBox="1"/>
          <p:nvPr/>
        </p:nvSpPr>
        <p:spPr>
          <a:xfrm>
            <a:off x="868680" y="3401568"/>
            <a:ext cx="2935224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150" b="0">
                <a:solidFill>
                  <a:srgbClr val="222222"/>
                </a:solidFill>
                <a:latin typeface="Manrope"/>
              </a:rPr>
              <a:t>Baku Climate Week</a:t>
            </a:r>
            <a:endParaRPr sz="11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85800" y="3840480"/>
            <a:ext cx="73152" cy="73152"/>
          </a:xfrm>
          <a:prstGeom prst="ellipse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7" name="TextBox 16"/>
          <p:cNvSpPr txBox="1"/>
          <p:nvPr/>
        </p:nvSpPr>
        <p:spPr>
          <a:xfrm>
            <a:off x="868680" y="3785616"/>
            <a:ext cx="2935224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150" b="0">
                <a:solidFill>
                  <a:srgbClr val="222222"/>
                </a:solidFill>
                <a:latin typeface="Manrope"/>
              </a:rPr>
              <a:t>WebSummit Qatar 2026</a:t>
            </a:r>
            <a:endParaRPr sz="11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85800" y="4224528"/>
            <a:ext cx="73152" cy="73152"/>
          </a:xfrm>
          <a:prstGeom prst="ellipse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TextBox 18"/>
          <p:cNvSpPr txBox="1"/>
          <p:nvPr/>
        </p:nvSpPr>
        <p:spPr>
          <a:xfrm>
            <a:off x="868680" y="4169664"/>
            <a:ext cx="2935224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150" b="0">
                <a:solidFill>
                  <a:srgbClr val="222222"/>
                </a:solidFill>
                <a:latin typeface="Manrope"/>
              </a:rPr>
              <a:t>ITCN Asia 2026, Lahore</a:t>
            </a:r>
            <a:endParaRPr sz="11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85800" y="4608576"/>
            <a:ext cx="73152" cy="73152"/>
          </a:xfrm>
          <a:prstGeom prst="ellipse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TextBox 20"/>
          <p:cNvSpPr txBox="1"/>
          <p:nvPr/>
        </p:nvSpPr>
        <p:spPr>
          <a:xfrm>
            <a:off x="868680" y="4553712"/>
            <a:ext cx="2935224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150" b="0">
                <a:solidFill>
                  <a:srgbClr val="222222"/>
                </a:solidFill>
                <a:latin typeface="Manrope"/>
              </a:rPr>
              <a:t>DataFest 2025</a:t>
            </a:r>
            <a:endParaRPr sz="11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85800" y="4992624"/>
            <a:ext cx="73152" cy="73152"/>
          </a:xfrm>
          <a:prstGeom prst="ellipse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TextBox 22"/>
          <p:cNvSpPr txBox="1"/>
          <p:nvPr/>
        </p:nvSpPr>
        <p:spPr>
          <a:xfrm>
            <a:off x="868680" y="4937760"/>
            <a:ext cx="2935224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150" b="0">
                <a:solidFill>
                  <a:srgbClr val="222222"/>
                </a:solidFill>
                <a:latin typeface="Manrope"/>
              </a:rPr>
              <a:t>DEWTE Expo 2025 (NDMA)</a:t>
            </a:r>
            <a:endParaRPr sz="11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685800" y="5376672"/>
            <a:ext cx="73152" cy="73152"/>
          </a:xfrm>
          <a:prstGeom prst="ellipse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5" name="TextBox 24"/>
          <p:cNvSpPr txBox="1"/>
          <p:nvPr/>
        </p:nvSpPr>
        <p:spPr>
          <a:xfrm>
            <a:off x="868680" y="5321808"/>
            <a:ext cx="2935224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150" b="0">
                <a:solidFill>
                  <a:srgbClr val="222222"/>
                </a:solidFill>
                <a:latin typeface="Manrope"/>
              </a:rPr>
              <a:t>3rd Intl. Conf. on Precision &amp; Sustainable Agriculture</a:t>
            </a:r>
            <a:endParaRPr sz="11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685800" y="5760720"/>
            <a:ext cx="73152" cy="73152"/>
          </a:xfrm>
          <a:prstGeom prst="ellipse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TextBox 26"/>
          <p:cNvSpPr txBox="1"/>
          <p:nvPr/>
        </p:nvSpPr>
        <p:spPr>
          <a:xfrm>
            <a:off x="868680" y="5705856"/>
            <a:ext cx="2935224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150" b="0">
                <a:solidFill>
                  <a:srgbClr val="222222"/>
                </a:solidFill>
                <a:latin typeface="Manrope"/>
              </a:rPr>
              <a:t>LOA with NDMA</a:t>
            </a:r>
            <a:endParaRPr sz="11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306824" y="2148840"/>
            <a:ext cx="3575304" cy="402336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9" name="Rectangle 28"/>
          <p:cNvSpPr/>
          <p:nvPr/>
        </p:nvSpPr>
        <p:spPr>
          <a:xfrm>
            <a:off x="4306824" y="2148840"/>
            <a:ext cx="3575304" cy="73152"/>
          </a:xfrm>
          <a:prstGeom prst="rect">
            <a:avLst/>
          </a:prstGeom>
          <a:solidFill>
            <a:srgbClr val="F08A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0" name="TextBox 29"/>
          <p:cNvSpPr txBox="1"/>
          <p:nvPr/>
        </p:nvSpPr>
        <p:spPr>
          <a:xfrm>
            <a:off x="4535424" y="2423160"/>
            <a:ext cx="3118104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300" b="1" spc="150">
                <a:solidFill>
                  <a:srgbClr val="F08A24"/>
                </a:solidFill>
                <a:latin typeface="Manrope"/>
              </a:rPr>
              <a:t>AWARDS &amp; ACHIEVEMENTS</a:t>
            </a:r>
            <a:endParaRPr sz="1300" b="1" spc="150">
              <a:solidFill>
                <a:srgbClr val="F08A24"/>
              </a:solidFill>
              <a:latin typeface="Manrope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4535424" y="3072384"/>
            <a:ext cx="73152" cy="73152"/>
          </a:xfrm>
          <a:prstGeom prst="ellipse">
            <a:avLst/>
          </a:prstGeom>
          <a:solidFill>
            <a:srgbClr val="F08A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2" name="TextBox 31"/>
          <p:cNvSpPr txBox="1"/>
          <p:nvPr/>
        </p:nvSpPr>
        <p:spPr>
          <a:xfrm>
            <a:off x="4718304" y="3017520"/>
            <a:ext cx="2935224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150" b="0">
                <a:solidFill>
                  <a:srgbClr val="222222"/>
                </a:solidFill>
                <a:latin typeface="Manrope"/>
              </a:rPr>
              <a:t>Future Leaders Award</a:t>
            </a:r>
            <a:endParaRPr sz="11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4535424" y="3456432"/>
            <a:ext cx="73152" cy="73152"/>
          </a:xfrm>
          <a:prstGeom prst="ellipse">
            <a:avLst/>
          </a:prstGeom>
          <a:solidFill>
            <a:srgbClr val="F08A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4" name="TextBox 33"/>
          <p:cNvSpPr txBox="1"/>
          <p:nvPr/>
        </p:nvSpPr>
        <p:spPr>
          <a:xfrm>
            <a:off x="4718304" y="3401568"/>
            <a:ext cx="2935224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150" b="0">
                <a:solidFill>
                  <a:srgbClr val="222222"/>
                </a:solidFill>
                <a:latin typeface="Manrope"/>
              </a:rPr>
              <a:t>NIC Cohort 3 — Selected</a:t>
            </a:r>
            <a:endParaRPr sz="11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4535424" y="3840480"/>
            <a:ext cx="73152" cy="73152"/>
          </a:xfrm>
          <a:prstGeom prst="ellipse">
            <a:avLst/>
          </a:prstGeom>
          <a:solidFill>
            <a:srgbClr val="F08A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6" name="TextBox 35"/>
          <p:cNvSpPr txBox="1"/>
          <p:nvPr/>
        </p:nvSpPr>
        <p:spPr>
          <a:xfrm>
            <a:off x="4718304" y="3785616"/>
            <a:ext cx="2935224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150" b="0">
                <a:solidFill>
                  <a:srgbClr val="222222"/>
                </a:solidFill>
                <a:latin typeface="Manrope"/>
              </a:rPr>
              <a:t>9th — AI Wrapper Competition, Islamabad</a:t>
            </a:r>
            <a:endParaRPr sz="11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4535424" y="4224528"/>
            <a:ext cx="73152" cy="73152"/>
          </a:xfrm>
          <a:prstGeom prst="ellipse">
            <a:avLst/>
          </a:prstGeom>
          <a:solidFill>
            <a:srgbClr val="F08A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8" name="TextBox 37"/>
          <p:cNvSpPr txBox="1"/>
          <p:nvPr/>
        </p:nvSpPr>
        <p:spPr>
          <a:xfrm>
            <a:off x="4718304" y="4169664"/>
            <a:ext cx="2935224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150" b="0">
                <a:solidFill>
                  <a:srgbClr val="222222"/>
                </a:solidFill>
                <a:latin typeface="Manrope"/>
              </a:rPr>
              <a:t>Community-Based GLOF Forecasting (2026–2030)</a:t>
            </a:r>
            <a:endParaRPr sz="11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4535424" y="4608576"/>
            <a:ext cx="73152" cy="73152"/>
          </a:xfrm>
          <a:prstGeom prst="ellipse">
            <a:avLst/>
          </a:prstGeom>
          <a:solidFill>
            <a:srgbClr val="F08A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0" name="TextBox 39"/>
          <p:cNvSpPr txBox="1"/>
          <p:nvPr/>
        </p:nvSpPr>
        <p:spPr>
          <a:xfrm>
            <a:off x="4718304" y="4553712"/>
            <a:ext cx="2935224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150" b="0">
                <a:solidFill>
                  <a:srgbClr val="222222"/>
                </a:solidFill>
                <a:latin typeface="Manrope"/>
              </a:rPr>
              <a:t>Featured in ICIMOD HKH Publication</a:t>
            </a:r>
            <a:endParaRPr sz="11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4535424" y="4992624"/>
            <a:ext cx="73152" cy="73152"/>
          </a:xfrm>
          <a:prstGeom prst="ellipse">
            <a:avLst/>
          </a:prstGeom>
          <a:solidFill>
            <a:srgbClr val="F08A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2" name="TextBox 41"/>
          <p:cNvSpPr txBox="1"/>
          <p:nvPr/>
        </p:nvSpPr>
        <p:spPr>
          <a:xfrm>
            <a:off x="4718304" y="4937760"/>
            <a:ext cx="2935224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150" b="0">
                <a:solidFill>
                  <a:srgbClr val="222222"/>
                </a:solidFill>
                <a:latin typeface="Manrope"/>
              </a:rPr>
              <a:t>Disaster Resilience &amp; Climate Risk Management</a:t>
            </a:r>
            <a:endParaRPr sz="11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156448" y="2148840"/>
            <a:ext cx="3575304" cy="402336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4" name="Rectangle 43"/>
          <p:cNvSpPr/>
          <p:nvPr/>
        </p:nvSpPr>
        <p:spPr>
          <a:xfrm>
            <a:off x="8156448" y="2148840"/>
            <a:ext cx="3575304" cy="73152"/>
          </a:xfrm>
          <a:prstGeom prst="rect">
            <a:avLst/>
          </a:prstGeom>
          <a:solidFill>
            <a:srgbClr val="0596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5" name="TextBox 44"/>
          <p:cNvSpPr txBox="1"/>
          <p:nvPr/>
        </p:nvSpPr>
        <p:spPr>
          <a:xfrm>
            <a:off x="8385048" y="2423160"/>
            <a:ext cx="3118104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300" b="1" spc="150">
                <a:solidFill>
                  <a:srgbClr val="059669"/>
                </a:solidFill>
                <a:latin typeface="Manrope"/>
              </a:rPr>
              <a:t>FUNDING (SEED)</a:t>
            </a:r>
            <a:endParaRPr sz="1300" b="1" spc="150">
              <a:solidFill>
                <a:srgbClr val="059669"/>
              </a:solidFill>
              <a:latin typeface="Manrope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8385048" y="3072384"/>
            <a:ext cx="73152" cy="73152"/>
          </a:xfrm>
          <a:prstGeom prst="ellipse">
            <a:avLst/>
          </a:prstGeom>
          <a:solidFill>
            <a:srgbClr val="0596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7" name="TextBox 46"/>
          <p:cNvSpPr txBox="1"/>
          <p:nvPr/>
        </p:nvSpPr>
        <p:spPr>
          <a:xfrm>
            <a:off x="8567928" y="3017520"/>
            <a:ext cx="2935224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150" b="0">
                <a:solidFill>
                  <a:srgbClr val="222222"/>
                </a:solidFill>
                <a:latin typeface="Manrope"/>
              </a:rPr>
              <a:t>Status: In progress</a:t>
            </a:r>
            <a:endParaRPr sz="11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8385048" y="3456432"/>
            <a:ext cx="73152" cy="73152"/>
          </a:xfrm>
          <a:prstGeom prst="ellipse">
            <a:avLst/>
          </a:prstGeom>
          <a:solidFill>
            <a:srgbClr val="0596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9" name="TextBox 48"/>
          <p:cNvSpPr txBox="1"/>
          <p:nvPr/>
        </p:nvSpPr>
        <p:spPr>
          <a:xfrm>
            <a:off x="8567928" y="3401568"/>
            <a:ext cx="2935224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150" b="0">
                <a:solidFill>
                  <a:srgbClr val="222222"/>
                </a:solidFill>
                <a:latin typeface="Manrope"/>
              </a:rPr>
              <a:t>Seed funding round in active development</a:t>
            </a:r>
            <a:endParaRPr sz="11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8385048" y="3840480"/>
            <a:ext cx="73152" cy="73152"/>
          </a:xfrm>
          <a:prstGeom prst="ellipse">
            <a:avLst/>
          </a:prstGeom>
          <a:solidFill>
            <a:srgbClr val="0596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1" name="TextBox 50"/>
          <p:cNvSpPr txBox="1"/>
          <p:nvPr/>
        </p:nvSpPr>
        <p:spPr>
          <a:xfrm>
            <a:off x="8567928" y="3785616"/>
            <a:ext cx="2935224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150" b="0">
                <a:solidFill>
                  <a:srgbClr val="222222"/>
                </a:solidFill>
                <a:latin typeface="Manrope"/>
              </a:rPr>
              <a:t>Allocation: R&amp;D, SaaS scale-up, talent</a:t>
            </a:r>
            <a:endParaRPr sz="11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8385048" y="4224528"/>
            <a:ext cx="73152" cy="73152"/>
          </a:xfrm>
          <a:prstGeom prst="ellipse">
            <a:avLst/>
          </a:prstGeom>
          <a:solidFill>
            <a:srgbClr val="0596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3" name="TextBox 52"/>
          <p:cNvSpPr txBox="1"/>
          <p:nvPr/>
        </p:nvSpPr>
        <p:spPr>
          <a:xfrm>
            <a:off x="8567928" y="4169664"/>
            <a:ext cx="2935224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150" b="0">
                <a:solidFill>
                  <a:srgbClr val="222222"/>
                </a:solidFill>
                <a:latin typeface="Manrope"/>
              </a:rPr>
              <a:t>Strategic partnerships under exploration</a:t>
            </a:r>
            <a:endParaRPr sz="11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57200" y="6437376"/>
            <a:ext cx="11274552" cy="12700"/>
          </a:xfrm>
          <a:prstGeom prst="rect">
            <a:avLst/>
          </a:prstGeom>
          <a:solidFill>
            <a:srgbClr val="E2E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5" name="TextBox 54"/>
          <p:cNvSpPr txBox="1"/>
          <p:nvPr/>
        </p:nvSpPr>
        <p:spPr>
          <a:xfrm>
            <a:off x="457200" y="6492240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000" b="0">
                <a:solidFill>
                  <a:srgbClr val="222222"/>
                </a:solidFill>
                <a:latin typeface="Manrope"/>
              </a:rPr>
              <a:t>AI Geo Navigators  ·  Climate Intelligence. Confident Decisions.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686800" y="6492240"/>
            <a:ext cx="30175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000" b="0">
                <a:solidFill>
                  <a:srgbClr val="222222"/>
                </a:solidFill>
                <a:latin typeface="Manrope"/>
              </a:rPr>
              <a:t>www.aigeo360.com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C38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0" y="502920"/>
            <a:ext cx="146304" cy="635508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457200" y="128016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 spc="300">
                <a:solidFill>
                  <a:srgbClr val="14B8A6"/>
                </a:solidFill>
                <a:latin typeface="Manrope"/>
              </a:rPr>
              <a:t>17   LEGAL &amp; COMPLIANCE</a:t>
            </a:r>
            <a:endParaRPr sz="1200" b="1" spc="30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15600" y="128016"/>
            <a:ext cx="146304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100" b="0">
                <a:solidFill>
                  <a:srgbClr val="9AB2C0"/>
                </a:solidFill>
                <a:latin typeface="Manrope"/>
              </a:rPr>
              <a:t>18 / 22</a:t>
            </a:r>
            <a:endParaRPr sz="1100" b="0">
              <a:solidFill>
                <a:srgbClr val="9AB2C0"/>
              </a:solidFill>
              <a:latin typeface="Manrop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749808"/>
            <a:ext cx="11247120" cy="7315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300" b="1">
                <a:solidFill>
                  <a:srgbClr val="0C3851"/>
                </a:solidFill>
                <a:latin typeface="Manrope ExtraBold"/>
              </a:rPr>
              <a:t>Fully registered. Internationally recognised.</a:t>
            </a:r>
            <a:endParaRPr sz="3300" b="1">
              <a:solidFill>
                <a:srgbClr val="0C3851"/>
              </a:solidFill>
              <a:latin typeface="Manrope Extra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481328"/>
            <a:ext cx="1124712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650" b="0">
                <a:solidFill>
                  <a:srgbClr val="222222"/>
                </a:solidFill>
                <a:latin typeface="Manrope"/>
              </a:rPr>
              <a:t>Two legal entities, eight active registrations, ready for public and international contracting.</a:t>
            </a:r>
            <a:endParaRPr sz="16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2148840"/>
            <a:ext cx="11274552" cy="384048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Rectangle 9"/>
          <p:cNvSpPr/>
          <p:nvPr/>
        </p:nvSpPr>
        <p:spPr>
          <a:xfrm>
            <a:off x="457200" y="2148840"/>
            <a:ext cx="146304" cy="384048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777240" y="2377440"/>
            <a:ext cx="73152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 spc="200">
                <a:solidFill>
                  <a:srgbClr val="14B8A6"/>
                </a:solidFill>
                <a:latin typeface="Manrope"/>
              </a:rPr>
              <a:t>PAKISTAN</a:t>
            </a:r>
            <a:endParaRPr sz="1200" b="1" spc="20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7240" y="2697480"/>
            <a:ext cx="914400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2200" b="1">
                <a:solidFill>
                  <a:srgbClr val="0C3851"/>
                </a:solidFill>
                <a:latin typeface="Manrope ExtraBold"/>
              </a:rPr>
              <a:t>AI Geo Navigators (Private) Limited</a:t>
            </a:r>
            <a:endParaRPr sz="2200" b="1">
              <a:solidFill>
                <a:srgbClr val="0C3851"/>
              </a:solidFill>
              <a:latin typeface="Manrope Extra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7240" y="3429000"/>
            <a:ext cx="50292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400" b="1">
                <a:solidFill>
                  <a:srgbClr val="0C3851"/>
                </a:solidFill>
                <a:latin typeface="Manrope"/>
              </a:rPr>
              <a:t>SECP Incorporation (CUIN)</a:t>
            </a:r>
            <a:endParaRPr sz="14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3600" y="3429000"/>
            <a:ext cx="54864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400" b="0">
                <a:solidFill>
                  <a:srgbClr val="222222"/>
                </a:solidFill>
                <a:latin typeface="Manrope"/>
              </a:rPr>
              <a:t>0266827 · Inc. 20 Aug 2024</a:t>
            </a:r>
            <a:endParaRPr sz="14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7240" y="3904488"/>
            <a:ext cx="50292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400" b="1">
                <a:solidFill>
                  <a:srgbClr val="0C3851"/>
                </a:solidFill>
                <a:latin typeface="Manrope"/>
              </a:rPr>
              <a:t>FBR NTN (Tax ID)</a:t>
            </a:r>
            <a:endParaRPr sz="14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43600" y="3904488"/>
            <a:ext cx="54864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400" b="0">
                <a:solidFill>
                  <a:srgbClr val="222222"/>
                </a:solidFill>
                <a:latin typeface="Manrope"/>
              </a:rPr>
              <a:t>E560834 · Filer Active</a:t>
            </a:r>
            <a:endParaRPr sz="14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7240" y="4379976"/>
            <a:ext cx="50292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400" b="1">
                <a:solidFill>
                  <a:srgbClr val="0C3851"/>
                </a:solidFill>
                <a:latin typeface="Manrope"/>
              </a:rPr>
              <a:t>GST / STRN</a:t>
            </a:r>
            <a:endParaRPr sz="14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43600" y="4379976"/>
            <a:ext cx="54864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400" b="0">
                <a:solidFill>
                  <a:srgbClr val="222222"/>
                </a:solidFill>
                <a:latin typeface="Manrope"/>
              </a:rPr>
              <a:t>32-77-8763-528-24</a:t>
            </a:r>
            <a:endParaRPr sz="14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7240" y="4855464"/>
            <a:ext cx="50292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400" b="1">
                <a:solidFill>
                  <a:srgbClr val="0C3851"/>
                </a:solidFill>
                <a:latin typeface="Manrope"/>
              </a:rPr>
              <a:t>PSEB IT Registration</a:t>
            </a:r>
            <a:endParaRPr sz="14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43600" y="4855464"/>
            <a:ext cx="54864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400" b="0">
                <a:solidFill>
                  <a:srgbClr val="222222"/>
                </a:solidFill>
                <a:latin typeface="Manrope"/>
              </a:rPr>
              <a:t>Z-25-13039/25 · Feb 2026 – Jan 2027</a:t>
            </a:r>
            <a:endParaRPr sz="14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7240" y="5330952"/>
            <a:ext cx="50292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400" b="1">
                <a:solidFill>
                  <a:srgbClr val="0C3851"/>
                </a:solidFill>
                <a:latin typeface="Manrope"/>
              </a:rPr>
              <a:t>ICCI Chamber Membership</a:t>
            </a:r>
            <a:endParaRPr sz="14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43600" y="5330952"/>
            <a:ext cx="54864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400" b="0">
                <a:solidFill>
                  <a:srgbClr val="222222"/>
                </a:solidFill>
                <a:latin typeface="Manrope"/>
              </a:rPr>
              <a:t>CM-6743 · Valid to 31 Mar 2026</a:t>
            </a:r>
            <a:endParaRPr sz="14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7240" y="5623560"/>
            <a:ext cx="100584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100" b="0">
                <a:solidFill>
                  <a:srgbClr val="9AB2C0"/>
                </a:solidFill>
                <a:latin typeface="Manrope"/>
              </a:rPr>
              <a:t>US NAICS CODES   541370 Surveying &amp; Mapping   ·   541620 Environmental Consulting</a:t>
            </a:r>
            <a:endParaRPr sz="1100" b="0">
              <a:solidFill>
                <a:srgbClr val="9AB2C0"/>
              </a:solidFill>
              <a:latin typeface="Manrope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7200" y="6437376"/>
            <a:ext cx="11274552" cy="12700"/>
          </a:xfrm>
          <a:prstGeom prst="rect">
            <a:avLst/>
          </a:prstGeom>
          <a:solidFill>
            <a:srgbClr val="E2E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5" name="TextBox 24"/>
          <p:cNvSpPr txBox="1"/>
          <p:nvPr/>
        </p:nvSpPr>
        <p:spPr>
          <a:xfrm>
            <a:off x="457200" y="6492240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000" b="0">
                <a:solidFill>
                  <a:srgbClr val="222222"/>
                </a:solidFill>
                <a:latin typeface="Manrope"/>
              </a:rPr>
              <a:t>AI Geo Navigators  ·  Climate Intelligence. Confident Decisions.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686800" y="6492240"/>
            <a:ext cx="30175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000" b="0">
                <a:solidFill>
                  <a:srgbClr val="222222"/>
                </a:solidFill>
                <a:latin typeface="Manrope"/>
              </a:rPr>
              <a:t>www.aigeo360.com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C38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0" y="502920"/>
            <a:ext cx="146304" cy="635508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457200" y="128016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 spc="300">
                <a:solidFill>
                  <a:srgbClr val="14B8A6"/>
                </a:solidFill>
                <a:latin typeface="Manrope"/>
              </a:rPr>
              <a:t>17   LEGAL &amp; COMPLIANCE</a:t>
            </a:r>
            <a:endParaRPr sz="1200" b="1" spc="30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15600" y="128016"/>
            <a:ext cx="146304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100" b="0">
                <a:solidFill>
                  <a:srgbClr val="9AB2C0"/>
                </a:solidFill>
                <a:latin typeface="Manrope"/>
              </a:rPr>
              <a:t>18 / 22</a:t>
            </a:r>
            <a:endParaRPr sz="1100" b="0">
              <a:solidFill>
                <a:srgbClr val="9AB2C0"/>
              </a:solidFill>
              <a:latin typeface="Manrop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749808"/>
            <a:ext cx="11247120" cy="7315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300" b="1">
                <a:solidFill>
                  <a:srgbClr val="0C3851"/>
                </a:solidFill>
                <a:latin typeface="Manrope ExtraBold"/>
              </a:rPr>
              <a:t>Fully registered. Internationally recognised.</a:t>
            </a:r>
            <a:endParaRPr sz="3300" b="1">
              <a:solidFill>
                <a:srgbClr val="0C3851"/>
              </a:solidFill>
              <a:latin typeface="Manrope Extra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481328"/>
            <a:ext cx="1124712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650" b="0">
                <a:solidFill>
                  <a:srgbClr val="222222"/>
                </a:solidFill>
                <a:latin typeface="Manrope"/>
              </a:rPr>
              <a:t>Two legal entities, eight active registrations, ready for public and international contracting.</a:t>
            </a:r>
            <a:endParaRPr sz="16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2148840"/>
            <a:ext cx="11274552" cy="384048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Rectangle 9"/>
          <p:cNvSpPr/>
          <p:nvPr/>
        </p:nvSpPr>
        <p:spPr>
          <a:xfrm>
            <a:off x="457200" y="2148840"/>
            <a:ext cx="146304" cy="3840480"/>
          </a:xfrm>
          <a:prstGeom prst="rect">
            <a:avLst/>
          </a:prstGeom>
          <a:solidFill>
            <a:srgbClr val="F08A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777240" y="2377440"/>
            <a:ext cx="73152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 spc="200">
                <a:solidFill>
                  <a:srgbClr val="F08A24"/>
                </a:solidFill>
                <a:latin typeface="Manrope"/>
              </a:rPr>
              <a:t>UNITED STATES</a:t>
            </a:r>
            <a:endParaRPr sz="1200" b="1" spc="200">
              <a:solidFill>
                <a:srgbClr val="F08A24"/>
              </a:solidFill>
              <a:latin typeface="Manrop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7240" y="2697480"/>
            <a:ext cx="914400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2200" b="1">
                <a:solidFill>
                  <a:srgbClr val="0C3851"/>
                </a:solidFill>
                <a:latin typeface="Manrope ExtraBold"/>
              </a:rPr>
              <a:t>AI Geo Navigators LLC</a:t>
            </a:r>
            <a:endParaRPr sz="2200" b="1">
              <a:solidFill>
                <a:srgbClr val="0C3851"/>
              </a:solidFill>
              <a:latin typeface="Manrope Extra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7240" y="3429000"/>
            <a:ext cx="50292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400" b="1">
                <a:solidFill>
                  <a:srgbClr val="0C3851"/>
                </a:solidFill>
                <a:latin typeface="Manrope"/>
              </a:rPr>
              <a:t>Delaware File Number</a:t>
            </a:r>
            <a:endParaRPr sz="14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3600" y="3429000"/>
            <a:ext cx="54864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400" b="0">
                <a:solidFill>
                  <a:srgbClr val="222222"/>
                </a:solidFill>
                <a:latin typeface="Manrope"/>
              </a:rPr>
              <a:t>10365333 · Inc. 13 Oct 2025</a:t>
            </a:r>
            <a:endParaRPr sz="14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7240" y="3904488"/>
            <a:ext cx="50292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400" b="1">
                <a:solidFill>
                  <a:srgbClr val="0C3851"/>
                </a:solidFill>
                <a:latin typeface="Manrope"/>
              </a:rPr>
              <a:t>IRS EIN (Tax ID)</a:t>
            </a:r>
            <a:endParaRPr sz="14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43600" y="3904488"/>
            <a:ext cx="54864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400" b="0">
                <a:solidFill>
                  <a:srgbClr val="222222"/>
                </a:solidFill>
                <a:latin typeface="Manrope"/>
              </a:rPr>
              <a:t>38-4372091</a:t>
            </a:r>
            <a:endParaRPr sz="14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7240" y="4379976"/>
            <a:ext cx="50292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400" b="1">
                <a:solidFill>
                  <a:srgbClr val="0C3851"/>
                </a:solidFill>
                <a:latin typeface="Manrope"/>
              </a:rPr>
              <a:t>SAM.gov UEI</a:t>
            </a:r>
            <a:endParaRPr sz="14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43600" y="4379976"/>
            <a:ext cx="54864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400" b="0">
                <a:solidFill>
                  <a:srgbClr val="222222"/>
                </a:solidFill>
                <a:latin typeface="Manrope"/>
              </a:rPr>
              <a:t>GYJGZEY4TRQ3</a:t>
            </a:r>
            <a:endParaRPr sz="14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7240" y="4855464"/>
            <a:ext cx="50292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400" b="1">
                <a:solidFill>
                  <a:srgbClr val="0C3851"/>
                </a:solidFill>
                <a:latin typeface="Manrope"/>
              </a:rPr>
              <a:t>NATO NCAGE Code</a:t>
            </a:r>
            <a:endParaRPr sz="14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43600" y="4855464"/>
            <a:ext cx="54864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400" b="0">
                <a:solidFill>
                  <a:srgbClr val="222222"/>
                </a:solidFill>
                <a:latin typeface="Manrope"/>
              </a:rPr>
              <a:t>STDA7</a:t>
            </a:r>
            <a:endParaRPr sz="14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7240" y="5330952"/>
            <a:ext cx="50292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400" b="1">
                <a:solidFill>
                  <a:srgbClr val="0C3851"/>
                </a:solidFill>
                <a:latin typeface="Manrope"/>
              </a:rPr>
              <a:t>EU PIC (Funding Portal)</a:t>
            </a:r>
            <a:endParaRPr sz="14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43600" y="5330952"/>
            <a:ext cx="54864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400" b="0">
                <a:solidFill>
                  <a:srgbClr val="222222"/>
                </a:solidFill>
                <a:latin typeface="Manrope"/>
              </a:rPr>
              <a:t>867589923 · OID 0266827</a:t>
            </a:r>
            <a:endParaRPr sz="14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7240" y="5623560"/>
            <a:ext cx="100584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100" b="0">
                <a:solidFill>
                  <a:srgbClr val="9AB2C0"/>
                </a:solidFill>
                <a:latin typeface="Manrope"/>
              </a:rPr>
              <a:t>US NAICS CODES   541370 Surveying &amp; Mapping   ·   541620 Environmental Consulting</a:t>
            </a:r>
            <a:endParaRPr sz="1100" b="0">
              <a:solidFill>
                <a:srgbClr val="9AB2C0"/>
              </a:solidFill>
              <a:latin typeface="Manrope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7200" y="6437376"/>
            <a:ext cx="11274552" cy="12700"/>
          </a:xfrm>
          <a:prstGeom prst="rect">
            <a:avLst/>
          </a:prstGeom>
          <a:solidFill>
            <a:srgbClr val="E2E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5" name="TextBox 24"/>
          <p:cNvSpPr txBox="1"/>
          <p:nvPr/>
        </p:nvSpPr>
        <p:spPr>
          <a:xfrm>
            <a:off x="457200" y="6492240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000" b="0">
                <a:solidFill>
                  <a:srgbClr val="222222"/>
                </a:solidFill>
                <a:latin typeface="Manrope"/>
              </a:rPr>
              <a:t>AI Geo Navigators  ·  Climate Intelligence. Confident Decisions.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686800" y="6492240"/>
            <a:ext cx="30175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000" b="0">
                <a:solidFill>
                  <a:srgbClr val="222222"/>
                </a:solidFill>
                <a:latin typeface="Manrope"/>
              </a:rPr>
              <a:t>www.aigeo360.com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C38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0" y="502920"/>
            <a:ext cx="146304" cy="635508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457200" y="128016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 spc="300">
                <a:solidFill>
                  <a:srgbClr val="14B8A6"/>
                </a:solidFill>
                <a:latin typeface="Manrope"/>
              </a:rPr>
              <a:t>18   WHY US</a:t>
            </a:r>
            <a:endParaRPr sz="1200" b="1" spc="30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15600" y="128016"/>
            <a:ext cx="146304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100" b="0">
                <a:solidFill>
                  <a:srgbClr val="9AB2C0"/>
                </a:solidFill>
                <a:latin typeface="Manrope"/>
              </a:rPr>
              <a:t>19 / 22</a:t>
            </a:r>
            <a:endParaRPr sz="1100" b="0">
              <a:solidFill>
                <a:srgbClr val="9AB2C0"/>
              </a:solidFill>
              <a:latin typeface="Manrop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749808"/>
            <a:ext cx="11247120" cy="7315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300" b="1">
                <a:solidFill>
                  <a:srgbClr val="0C3851"/>
                </a:solidFill>
                <a:latin typeface="Manrope ExtraBold"/>
              </a:rPr>
              <a:t>Why AI Geo Navigators.</a:t>
            </a:r>
            <a:endParaRPr sz="3300" b="1">
              <a:solidFill>
                <a:srgbClr val="0C3851"/>
              </a:solidFill>
              <a:latin typeface="Manrope Extra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481328"/>
            <a:ext cx="1124712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650" b="0">
                <a:solidFill>
                  <a:srgbClr val="222222"/>
                </a:solidFill>
                <a:latin typeface="Manrope"/>
              </a:rPr>
              <a:t>Six reasons clients pick us over generalist consultancies and single-product vendors.</a:t>
            </a:r>
            <a:endParaRPr sz="16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2148840"/>
            <a:ext cx="3575304" cy="1874519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TextBox 9"/>
          <p:cNvSpPr txBox="1"/>
          <p:nvPr/>
        </p:nvSpPr>
        <p:spPr>
          <a:xfrm>
            <a:off x="658368" y="2313432"/>
            <a:ext cx="914400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000" b="1">
                <a:solidFill>
                  <a:srgbClr val="14B8A6"/>
                </a:solidFill>
                <a:latin typeface="Manrope ExtraBold"/>
              </a:rPr>
              <a:t>01</a:t>
            </a:r>
            <a:endParaRPr sz="3000" b="1">
              <a:solidFill>
                <a:srgbClr val="14B8A6"/>
              </a:solidFill>
              <a:latin typeface="Manrope Extra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08760" y="2404872"/>
            <a:ext cx="2386584" cy="54864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sz="1500" b="1">
                <a:solidFill>
                  <a:srgbClr val="0C3851"/>
                </a:solidFill>
                <a:latin typeface="Manrope"/>
              </a:rPr>
              <a:t>Climate-first focus</a:t>
            </a:r>
            <a:endParaRPr sz="15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8368" y="3017520"/>
            <a:ext cx="3172968" cy="9144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sz="1200" b="0">
                <a:solidFill>
                  <a:srgbClr val="222222"/>
                </a:solidFill>
                <a:latin typeface="Manrope"/>
              </a:rPr>
              <a:t>Every product and service is built on a climate-intelligence foundation — not retrofitted from generic GIS work.</a:t>
            </a:r>
            <a:endParaRPr sz="12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06824" y="2148840"/>
            <a:ext cx="3575304" cy="1874519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4" name="TextBox 13"/>
          <p:cNvSpPr txBox="1"/>
          <p:nvPr/>
        </p:nvSpPr>
        <p:spPr>
          <a:xfrm>
            <a:off x="4507992" y="2313432"/>
            <a:ext cx="914400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000" b="1">
                <a:solidFill>
                  <a:srgbClr val="F08A24"/>
                </a:solidFill>
                <a:latin typeface="Manrope ExtraBold"/>
              </a:rPr>
              <a:t>02</a:t>
            </a:r>
            <a:endParaRPr sz="3000" b="1">
              <a:solidFill>
                <a:srgbClr val="F08A24"/>
              </a:solidFill>
              <a:latin typeface="Manrope ExtraBol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58384" y="2404872"/>
            <a:ext cx="2386584" cy="54864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sz="1500" b="1">
                <a:solidFill>
                  <a:srgbClr val="0C3851"/>
                </a:solidFill>
                <a:latin typeface="Manrope"/>
              </a:rPr>
              <a:t>Full-stack capability</a:t>
            </a:r>
            <a:endParaRPr sz="15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07992" y="3017520"/>
            <a:ext cx="3172968" cy="9144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sz="1200" b="0">
                <a:solidFill>
                  <a:srgbClr val="222222"/>
                </a:solidFill>
                <a:latin typeface="Manrope"/>
              </a:rPr>
              <a:t>From earth observation to AI agents to dashboards — one team, one architecture, end-to-end accountability.</a:t>
            </a:r>
            <a:endParaRPr sz="12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156448" y="2148840"/>
            <a:ext cx="3575304" cy="1874519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8" name="TextBox 17"/>
          <p:cNvSpPr txBox="1"/>
          <p:nvPr/>
        </p:nvSpPr>
        <p:spPr>
          <a:xfrm>
            <a:off x="8357616" y="2313432"/>
            <a:ext cx="914400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000" b="1">
                <a:solidFill>
                  <a:srgbClr val="059669"/>
                </a:solidFill>
                <a:latin typeface="Manrope ExtraBold"/>
              </a:rPr>
              <a:t>03</a:t>
            </a:r>
            <a:endParaRPr sz="3000" b="1">
              <a:solidFill>
                <a:srgbClr val="059669"/>
              </a:solidFill>
              <a:latin typeface="Manrope ExtraBold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208008" y="2404872"/>
            <a:ext cx="2386584" cy="54864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sz="1500" b="1">
                <a:solidFill>
                  <a:srgbClr val="0C3851"/>
                </a:solidFill>
                <a:latin typeface="Manrope"/>
              </a:rPr>
              <a:t>Scientific rigor</a:t>
            </a:r>
            <a:endParaRPr sz="15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57616" y="3017520"/>
            <a:ext cx="3172968" cy="9144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sz="1200" b="0">
                <a:solidFill>
                  <a:srgbClr val="222222"/>
                </a:solidFill>
                <a:latin typeface="Manrope"/>
              </a:rPr>
              <a:t>Methods grounded in peer-reviewed science with independent oversight from an 8-member advisory board.</a:t>
            </a:r>
            <a:endParaRPr sz="12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7200" y="4279391"/>
            <a:ext cx="3575304" cy="1874519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TextBox 21"/>
          <p:cNvSpPr txBox="1"/>
          <p:nvPr/>
        </p:nvSpPr>
        <p:spPr>
          <a:xfrm>
            <a:off x="658368" y="4443983"/>
            <a:ext cx="914400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000" b="1">
                <a:solidFill>
                  <a:srgbClr val="14B8A6"/>
                </a:solidFill>
                <a:latin typeface="Manrope ExtraBold"/>
              </a:rPr>
              <a:t>04</a:t>
            </a:r>
            <a:endParaRPr sz="3000" b="1">
              <a:solidFill>
                <a:srgbClr val="14B8A6"/>
              </a:solidFill>
              <a:latin typeface="Manrope ExtraBold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08760" y="4535423"/>
            <a:ext cx="2386584" cy="54864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sz="1500" b="1">
                <a:solidFill>
                  <a:srgbClr val="0C3851"/>
                </a:solidFill>
                <a:latin typeface="Manrope"/>
              </a:rPr>
              <a:t>Productised IP</a:t>
            </a:r>
            <a:endParaRPr sz="15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8368" y="5148071"/>
            <a:ext cx="3172968" cy="9144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sz="1200" b="0">
                <a:solidFill>
                  <a:srgbClr val="222222"/>
                </a:solidFill>
                <a:latin typeface="Manrope"/>
              </a:rPr>
              <a:t>Six in-house engines and five SaaS products that compound across engagements and reduce time-to-insight.</a:t>
            </a:r>
            <a:endParaRPr sz="12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306824" y="4279391"/>
            <a:ext cx="3575304" cy="1874519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TextBox 25"/>
          <p:cNvSpPr txBox="1"/>
          <p:nvPr/>
        </p:nvSpPr>
        <p:spPr>
          <a:xfrm>
            <a:off x="4507992" y="4443983"/>
            <a:ext cx="914400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000" b="1">
                <a:solidFill>
                  <a:srgbClr val="F08A24"/>
                </a:solidFill>
                <a:latin typeface="Manrope ExtraBold"/>
              </a:rPr>
              <a:t>05</a:t>
            </a:r>
            <a:endParaRPr sz="3000" b="1">
              <a:solidFill>
                <a:srgbClr val="F08A24"/>
              </a:solidFill>
              <a:latin typeface="Manrope ExtraBold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58384" y="4535423"/>
            <a:ext cx="2386584" cy="54864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sz="1500" b="1">
                <a:solidFill>
                  <a:srgbClr val="0C3851"/>
                </a:solidFill>
                <a:latin typeface="Manrope"/>
              </a:rPr>
              <a:t>Compute access</a:t>
            </a:r>
            <a:endParaRPr sz="15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07992" y="5148071"/>
            <a:ext cx="3172968" cy="9144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sz="1200" b="0">
                <a:solidFill>
                  <a:srgbClr val="222222"/>
                </a:solidFill>
                <a:latin typeface="Manrope"/>
              </a:rPr>
              <a:t>GPU and quantum partnerships under exploration to unlock workloads competitors cannot run.</a:t>
            </a:r>
            <a:endParaRPr sz="12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156448" y="4279391"/>
            <a:ext cx="3575304" cy="1874519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0" name="TextBox 29"/>
          <p:cNvSpPr txBox="1"/>
          <p:nvPr/>
        </p:nvSpPr>
        <p:spPr>
          <a:xfrm>
            <a:off x="8357616" y="4443983"/>
            <a:ext cx="914400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000" b="1">
                <a:solidFill>
                  <a:srgbClr val="059669"/>
                </a:solidFill>
                <a:latin typeface="Manrope ExtraBold"/>
              </a:rPr>
              <a:t>06</a:t>
            </a:r>
            <a:endParaRPr sz="3000" b="1">
              <a:solidFill>
                <a:srgbClr val="059669"/>
              </a:solidFill>
              <a:latin typeface="Manrope ExtraBold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208008" y="4535423"/>
            <a:ext cx="2386584" cy="54864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ct val="100000"/>
              </a:lnSpc>
            </a:pPr>
            <a:r>
              <a:rPr sz="1500" b="1">
                <a:solidFill>
                  <a:srgbClr val="0C3851"/>
                </a:solidFill>
                <a:latin typeface="Manrope"/>
              </a:rPr>
              <a:t>Ethical, transparent</a:t>
            </a:r>
            <a:endParaRPr sz="15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357616" y="5148071"/>
            <a:ext cx="3172968" cy="9144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sz="1200" b="0">
                <a:solidFill>
                  <a:srgbClr val="222222"/>
                </a:solidFill>
                <a:latin typeface="Manrope"/>
              </a:rPr>
              <a:t>Open methods, source attribution, hallucination controls, and reproducible outputs by default.</a:t>
            </a:r>
            <a:endParaRPr sz="12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57200" y="6437376"/>
            <a:ext cx="11274552" cy="12700"/>
          </a:xfrm>
          <a:prstGeom prst="rect">
            <a:avLst/>
          </a:prstGeom>
          <a:solidFill>
            <a:srgbClr val="E2E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4" name="TextBox 33"/>
          <p:cNvSpPr txBox="1"/>
          <p:nvPr/>
        </p:nvSpPr>
        <p:spPr>
          <a:xfrm>
            <a:off x="457200" y="6492240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000" b="0">
                <a:solidFill>
                  <a:srgbClr val="222222"/>
                </a:solidFill>
                <a:latin typeface="Manrope"/>
              </a:rPr>
              <a:t>AI Geo Navigators  ·  Climate Intelligence. Confident Decisions.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686800" y="6492240"/>
            <a:ext cx="30175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000" b="0">
                <a:solidFill>
                  <a:srgbClr val="222222"/>
                </a:solidFill>
                <a:latin typeface="Manrope"/>
              </a:rPr>
              <a:t>www.aigeo360.com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C38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0" y="502920"/>
            <a:ext cx="146304" cy="635508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457200" y="128016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 spc="300">
                <a:solidFill>
                  <a:srgbClr val="14B8A6"/>
                </a:solidFill>
                <a:latin typeface="Manrope"/>
              </a:rPr>
              <a:t>19   ENGAGEMENT</a:t>
            </a:r>
            <a:endParaRPr sz="1200" b="1" spc="30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15600" y="128016"/>
            <a:ext cx="146304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100" b="0">
                <a:solidFill>
                  <a:srgbClr val="9AB2C0"/>
                </a:solidFill>
                <a:latin typeface="Manrope"/>
              </a:rPr>
              <a:t>20 / 22</a:t>
            </a:r>
            <a:endParaRPr sz="1100" b="0">
              <a:solidFill>
                <a:srgbClr val="9AB2C0"/>
              </a:solidFill>
              <a:latin typeface="Manrop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749808"/>
            <a:ext cx="11247120" cy="7315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300" b="1">
                <a:solidFill>
                  <a:srgbClr val="0C3851"/>
                </a:solidFill>
                <a:latin typeface="Manrope ExtraBold"/>
              </a:rPr>
              <a:t>How to work with us.</a:t>
            </a:r>
            <a:endParaRPr sz="3300" b="1">
              <a:solidFill>
                <a:srgbClr val="0C3851"/>
              </a:solidFill>
              <a:latin typeface="Manrope Extra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481328"/>
            <a:ext cx="1124712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650" b="0">
                <a:solidFill>
                  <a:srgbClr val="222222"/>
                </a:solidFill>
                <a:latin typeface="Manrope"/>
              </a:rPr>
              <a:t>Three engagement models: from rapid pilots to multi-year transformation programmes.</a:t>
            </a:r>
            <a:endParaRPr sz="16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2240280"/>
            <a:ext cx="3575304" cy="384048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Rectangle 9"/>
          <p:cNvSpPr/>
          <p:nvPr/>
        </p:nvSpPr>
        <p:spPr>
          <a:xfrm>
            <a:off x="457200" y="2240280"/>
            <a:ext cx="3575304" cy="64008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685800" y="2404872"/>
            <a:ext cx="3118104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300" b="1" spc="200">
                <a:solidFill>
                  <a:srgbClr val="FFFFFF"/>
                </a:solidFill>
                <a:latin typeface="Manrope"/>
              </a:rPr>
              <a:t>PILOT</a:t>
            </a:r>
            <a:endParaRPr sz="1300" b="1" spc="200">
              <a:solidFill>
                <a:srgbClr val="FFFFFF"/>
              </a:solidFill>
              <a:latin typeface="Manrop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" y="3108960"/>
            <a:ext cx="3118104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2000" b="1">
                <a:solidFill>
                  <a:srgbClr val="0C3851"/>
                </a:solidFill>
                <a:latin typeface="Manrope ExtraBold"/>
              </a:rPr>
              <a:t>Rapid pilot</a:t>
            </a:r>
            <a:endParaRPr sz="2000" b="1">
              <a:solidFill>
                <a:srgbClr val="0C3851"/>
              </a:solidFill>
              <a:latin typeface="Manrope Extra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" y="3657600"/>
            <a:ext cx="27432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500" b="1">
                <a:solidFill>
                  <a:srgbClr val="14B8A6"/>
                </a:solidFill>
                <a:latin typeface="Manrope"/>
              </a:rPr>
              <a:t>4–8 weeks</a:t>
            </a:r>
            <a:endParaRPr sz="1500" b="1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800" y="4206240"/>
            <a:ext cx="3118104" cy="17373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300" b="0">
                <a:solidFill>
                  <a:srgbClr val="222222"/>
                </a:solidFill>
                <a:latin typeface="Manrope"/>
              </a:rPr>
              <a:t>Bounded proof of value on a single use case. Data discovery, model build, and a delivered dashboard with handover documentation.</a:t>
            </a:r>
            <a:endParaRPr sz="13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06824" y="2240280"/>
            <a:ext cx="3575304" cy="384048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Rectangle 15"/>
          <p:cNvSpPr/>
          <p:nvPr/>
        </p:nvSpPr>
        <p:spPr>
          <a:xfrm>
            <a:off x="4306824" y="2240280"/>
            <a:ext cx="3575304" cy="640080"/>
          </a:xfrm>
          <a:prstGeom prst="rect">
            <a:avLst/>
          </a:prstGeom>
          <a:solidFill>
            <a:srgbClr val="F08A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7" name="TextBox 16"/>
          <p:cNvSpPr txBox="1"/>
          <p:nvPr/>
        </p:nvSpPr>
        <p:spPr>
          <a:xfrm>
            <a:off x="4535424" y="2404872"/>
            <a:ext cx="3118104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300" b="1" spc="200">
                <a:solidFill>
                  <a:srgbClr val="FFFFFF"/>
                </a:solidFill>
                <a:latin typeface="Manrope"/>
              </a:rPr>
              <a:t>PROGRAMME</a:t>
            </a:r>
            <a:endParaRPr sz="1300" b="1" spc="200">
              <a:solidFill>
                <a:srgbClr val="FFFFFF"/>
              </a:solidFill>
              <a:latin typeface="Manrope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35424" y="3108960"/>
            <a:ext cx="3118104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2000" b="1">
                <a:solidFill>
                  <a:srgbClr val="0C3851"/>
                </a:solidFill>
                <a:latin typeface="Manrope ExtraBold"/>
              </a:rPr>
              <a:t>Multi-phase build</a:t>
            </a:r>
            <a:endParaRPr sz="2000" b="1">
              <a:solidFill>
                <a:srgbClr val="0C3851"/>
              </a:solidFill>
              <a:latin typeface="Manrope ExtraBold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35424" y="3657600"/>
            <a:ext cx="27432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500" b="1">
                <a:solidFill>
                  <a:srgbClr val="F08A24"/>
                </a:solidFill>
                <a:latin typeface="Manrope"/>
              </a:rPr>
              <a:t>3–9 months</a:t>
            </a:r>
            <a:endParaRPr sz="1500" b="1">
              <a:solidFill>
                <a:srgbClr val="F08A24"/>
              </a:solidFill>
              <a:latin typeface="Manrope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35424" y="4206240"/>
            <a:ext cx="3118104" cy="17373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300" b="0">
                <a:solidFill>
                  <a:srgbClr val="222222"/>
                </a:solidFill>
                <a:latin typeface="Manrope"/>
              </a:rPr>
              <a:t>Production-grade deployment of one or more SaaS modules. Integration with client data sources, training, and ongoing support.</a:t>
            </a:r>
            <a:endParaRPr sz="13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156448" y="2240280"/>
            <a:ext cx="3575304" cy="384048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Rectangle 21"/>
          <p:cNvSpPr/>
          <p:nvPr/>
        </p:nvSpPr>
        <p:spPr>
          <a:xfrm>
            <a:off x="8156448" y="2240280"/>
            <a:ext cx="3575304" cy="640080"/>
          </a:xfrm>
          <a:prstGeom prst="rect">
            <a:avLst/>
          </a:prstGeom>
          <a:solidFill>
            <a:srgbClr val="0596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TextBox 22"/>
          <p:cNvSpPr txBox="1"/>
          <p:nvPr/>
        </p:nvSpPr>
        <p:spPr>
          <a:xfrm>
            <a:off x="8385048" y="2404872"/>
            <a:ext cx="3118104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300" b="1" spc="200">
                <a:solidFill>
                  <a:srgbClr val="FFFFFF"/>
                </a:solidFill>
                <a:latin typeface="Manrope"/>
              </a:rPr>
              <a:t>TRANSFORMATION</a:t>
            </a:r>
            <a:endParaRPr sz="1300" b="1" spc="200">
              <a:solidFill>
                <a:srgbClr val="FFFFFF"/>
              </a:solidFill>
              <a:latin typeface="Manrope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85048" y="3108960"/>
            <a:ext cx="3118104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2000" b="1">
                <a:solidFill>
                  <a:srgbClr val="0C3851"/>
                </a:solidFill>
                <a:latin typeface="Manrope ExtraBold"/>
              </a:rPr>
              <a:t>Long-term partnership</a:t>
            </a:r>
            <a:endParaRPr sz="2000" b="1">
              <a:solidFill>
                <a:srgbClr val="0C3851"/>
              </a:solidFill>
              <a:latin typeface="Manrope ExtraBold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85048" y="3657600"/>
            <a:ext cx="27432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500" b="1">
                <a:solidFill>
                  <a:srgbClr val="059669"/>
                </a:solidFill>
                <a:latin typeface="Manrope"/>
              </a:rPr>
              <a:t>12+ months</a:t>
            </a:r>
            <a:endParaRPr sz="1500" b="1">
              <a:solidFill>
                <a:srgbClr val="059669"/>
              </a:solidFill>
              <a:latin typeface="Manrope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385048" y="4206240"/>
            <a:ext cx="3118104" cy="17373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300" b="0">
                <a:solidFill>
                  <a:srgbClr val="222222"/>
                </a:solidFill>
                <a:latin typeface="Manrope"/>
              </a:rPr>
              <a:t>Full climate-intelligence capability build-out — engines, dashboards, data pipelines, capacity building, and joint research.</a:t>
            </a:r>
            <a:endParaRPr sz="13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7200" y="6437376"/>
            <a:ext cx="11274552" cy="12700"/>
          </a:xfrm>
          <a:prstGeom prst="rect">
            <a:avLst/>
          </a:prstGeom>
          <a:solidFill>
            <a:srgbClr val="E2E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8" name="TextBox 27"/>
          <p:cNvSpPr txBox="1"/>
          <p:nvPr/>
        </p:nvSpPr>
        <p:spPr>
          <a:xfrm>
            <a:off x="457200" y="6492240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000" b="0">
                <a:solidFill>
                  <a:srgbClr val="222222"/>
                </a:solidFill>
                <a:latin typeface="Manrope"/>
              </a:rPr>
              <a:t>AI Geo Navigators  ·  Climate Intelligence. Confident Decisions.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686800" y="6492240"/>
            <a:ext cx="30175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000" b="0">
                <a:solidFill>
                  <a:srgbClr val="222222"/>
                </a:solidFill>
                <a:latin typeface="Manrope"/>
              </a:rPr>
              <a:t>www.aigeo360.com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C38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0" y="502920"/>
            <a:ext cx="146304" cy="635508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457200" y="128016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 spc="300">
                <a:solidFill>
                  <a:srgbClr val="14B8A6"/>
                </a:solidFill>
                <a:latin typeface="Manrope"/>
              </a:rPr>
              <a:t>20   OFFICES</a:t>
            </a:r>
            <a:endParaRPr sz="1200" b="1" spc="30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15600" y="128016"/>
            <a:ext cx="146304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100" b="0">
                <a:solidFill>
                  <a:srgbClr val="9AB2C0"/>
                </a:solidFill>
                <a:latin typeface="Manrope"/>
              </a:rPr>
              <a:t>21 / 22</a:t>
            </a:r>
            <a:endParaRPr sz="1100" b="0">
              <a:solidFill>
                <a:srgbClr val="9AB2C0"/>
              </a:solidFill>
              <a:latin typeface="Manrop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749808"/>
            <a:ext cx="11247120" cy="7315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300" b="1">
                <a:solidFill>
                  <a:srgbClr val="0C3851"/>
                </a:solidFill>
                <a:latin typeface="Manrope ExtraBold"/>
              </a:rPr>
              <a:t>Where we work from.</a:t>
            </a:r>
            <a:endParaRPr sz="3300" b="1">
              <a:solidFill>
                <a:srgbClr val="0C3851"/>
              </a:solidFill>
              <a:latin typeface="Manrope Extra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481328"/>
            <a:ext cx="1124712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650" b="0">
                <a:solidFill>
                  <a:srgbClr val="222222"/>
                </a:solidFill>
                <a:latin typeface="Manrope"/>
              </a:rPr>
              <a:t>Implementation and R&amp;D in Pakistan, contracting and IP in the United States.</a:t>
            </a:r>
            <a:endParaRPr sz="16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2240280"/>
            <a:ext cx="2697480" cy="365760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Rectangle 9"/>
          <p:cNvSpPr/>
          <p:nvPr/>
        </p:nvSpPr>
        <p:spPr>
          <a:xfrm>
            <a:off x="457200" y="2240280"/>
            <a:ext cx="2697480" cy="73152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685800" y="2514600"/>
            <a:ext cx="224028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100" b="1" spc="100">
                <a:solidFill>
                  <a:srgbClr val="14B8A6"/>
                </a:solidFill>
                <a:latin typeface="Manrope"/>
              </a:rPr>
              <a:t>Regional HQ · Pakistan</a:t>
            </a:r>
            <a:endParaRPr sz="1100" b="1" spc="10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" y="2926080"/>
            <a:ext cx="224028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2000" b="1">
                <a:solidFill>
                  <a:srgbClr val="0C3851"/>
                </a:solidFill>
                <a:latin typeface="Manrope ExtraBold"/>
              </a:rPr>
              <a:t>ISLAMABAD</a:t>
            </a:r>
            <a:endParaRPr sz="2000" b="1">
              <a:solidFill>
                <a:srgbClr val="0C3851"/>
              </a:solidFill>
              <a:latin typeface="Manrope Extra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" y="3520440"/>
            <a:ext cx="224028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1300" b="1">
                <a:solidFill>
                  <a:srgbClr val="222222"/>
                </a:solidFill>
                <a:latin typeface="Manrope"/>
              </a:rPr>
              <a:t>Implementation &amp; R&amp;D</a:t>
            </a:r>
            <a:endParaRPr sz="1300" b="1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800" y="4160520"/>
            <a:ext cx="2240280" cy="14630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50" b="0">
                <a:solidFill>
                  <a:srgbClr val="222222"/>
                </a:solidFill>
                <a:latin typeface="Manrope"/>
              </a:rPr>
              <a:t>Building 63, 1st Floor, Service Road, I-8/4, Islamabad</a:t>
            </a:r>
            <a:endParaRPr sz="12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319272" y="2240280"/>
            <a:ext cx="2697480" cy="365760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Rectangle 15"/>
          <p:cNvSpPr/>
          <p:nvPr/>
        </p:nvSpPr>
        <p:spPr>
          <a:xfrm>
            <a:off x="3319272" y="2240280"/>
            <a:ext cx="2697480" cy="73152"/>
          </a:xfrm>
          <a:prstGeom prst="rect">
            <a:avLst/>
          </a:prstGeom>
          <a:solidFill>
            <a:srgbClr val="F08A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7" name="TextBox 16"/>
          <p:cNvSpPr txBox="1"/>
          <p:nvPr/>
        </p:nvSpPr>
        <p:spPr>
          <a:xfrm>
            <a:off x="3547872" y="2514600"/>
            <a:ext cx="224028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100" b="1" spc="100">
                <a:solidFill>
                  <a:srgbClr val="F08A24"/>
                </a:solidFill>
                <a:latin typeface="Manrope"/>
              </a:rPr>
              <a:t>Pakistan</a:t>
            </a:r>
            <a:endParaRPr sz="1100" b="1" spc="100">
              <a:solidFill>
                <a:srgbClr val="F08A24"/>
              </a:solidFill>
              <a:latin typeface="Manrope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47872" y="2926080"/>
            <a:ext cx="224028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2000" b="1">
                <a:solidFill>
                  <a:srgbClr val="0C3851"/>
                </a:solidFill>
                <a:latin typeface="Manrope ExtraBold"/>
              </a:rPr>
              <a:t>GILGIT</a:t>
            </a:r>
            <a:endParaRPr sz="2000" b="1">
              <a:solidFill>
                <a:srgbClr val="0C3851"/>
              </a:solidFill>
              <a:latin typeface="Manrope ExtraBold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47872" y="3520440"/>
            <a:ext cx="224028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1300" b="1">
                <a:solidFill>
                  <a:srgbClr val="222222"/>
                </a:solidFill>
                <a:latin typeface="Manrope"/>
              </a:rPr>
              <a:t>Field &amp; GLOF programmes</a:t>
            </a:r>
            <a:endParaRPr sz="1300" b="1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47872" y="4160520"/>
            <a:ext cx="2240280" cy="14630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50" b="0">
                <a:solidFill>
                  <a:srgbClr val="222222"/>
                </a:solidFill>
                <a:latin typeface="Manrope"/>
              </a:rPr>
              <a:t>Northern operations &amp; Hindu Kush Himalaya work</a:t>
            </a:r>
            <a:endParaRPr sz="12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181344" y="2240280"/>
            <a:ext cx="2697480" cy="365760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Rectangle 21"/>
          <p:cNvSpPr/>
          <p:nvPr/>
        </p:nvSpPr>
        <p:spPr>
          <a:xfrm>
            <a:off x="6181344" y="2240280"/>
            <a:ext cx="2697480" cy="73152"/>
          </a:xfrm>
          <a:prstGeom prst="rect">
            <a:avLst/>
          </a:prstGeom>
          <a:solidFill>
            <a:srgbClr val="0596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TextBox 22"/>
          <p:cNvSpPr txBox="1"/>
          <p:nvPr/>
        </p:nvSpPr>
        <p:spPr>
          <a:xfrm>
            <a:off x="6409944" y="2514600"/>
            <a:ext cx="224028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100" b="1" spc="100">
                <a:solidFill>
                  <a:srgbClr val="059669"/>
                </a:solidFill>
                <a:latin typeface="Manrope"/>
              </a:rPr>
              <a:t>Pakistan</a:t>
            </a:r>
            <a:endParaRPr sz="1100" b="1" spc="100">
              <a:solidFill>
                <a:srgbClr val="059669"/>
              </a:solidFill>
              <a:latin typeface="Manrope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09944" y="2926080"/>
            <a:ext cx="224028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2000" b="1">
                <a:solidFill>
                  <a:srgbClr val="0C3851"/>
                </a:solidFill>
                <a:latin typeface="Manrope ExtraBold"/>
              </a:rPr>
              <a:t>LAHORE</a:t>
            </a:r>
            <a:endParaRPr sz="2000" b="1">
              <a:solidFill>
                <a:srgbClr val="0C3851"/>
              </a:solidFill>
              <a:latin typeface="Manrope ExtraBold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09944" y="3520440"/>
            <a:ext cx="224028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1300" b="1">
                <a:solidFill>
                  <a:srgbClr val="222222"/>
                </a:solidFill>
                <a:latin typeface="Manrope"/>
              </a:rPr>
              <a:t>Cadastral &amp; urban projects</a:t>
            </a:r>
            <a:endParaRPr sz="1300" b="1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09944" y="4160520"/>
            <a:ext cx="2240280" cy="14630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50" b="0">
                <a:solidFill>
                  <a:srgbClr val="222222"/>
                </a:solidFill>
                <a:latin typeface="Manrope"/>
              </a:rPr>
              <a:t>Urban transformation and land-information work</a:t>
            </a:r>
            <a:endParaRPr sz="12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043416" y="2240280"/>
            <a:ext cx="2697480" cy="365760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8" name="Rectangle 27"/>
          <p:cNvSpPr/>
          <p:nvPr/>
        </p:nvSpPr>
        <p:spPr>
          <a:xfrm>
            <a:off x="9043416" y="2240280"/>
            <a:ext cx="2697480" cy="73152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9" name="TextBox 28"/>
          <p:cNvSpPr txBox="1"/>
          <p:nvPr/>
        </p:nvSpPr>
        <p:spPr>
          <a:xfrm>
            <a:off x="9272016" y="2514600"/>
            <a:ext cx="224028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100" b="1" spc="100">
                <a:solidFill>
                  <a:srgbClr val="14B8A6"/>
                </a:solidFill>
                <a:latin typeface="Manrope"/>
              </a:rPr>
              <a:t>Global HQ · USA</a:t>
            </a:r>
            <a:endParaRPr sz="1100" b="1" spc="10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272016" y="2926080"/>
            <a:ext cx="224028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2000" b="1">
                <a:solidFill>
                  <a:srgbClr val="0C3851"/>
                </a:solidFill>
                <a:latin typeface="Manrope ExtraBold"/>
              </a:rPr>
              <a:t>LEWES, DE</a:t>
            </a:r>
            <a:endParaRPr sz="2000" b="1">
              <a:solidFill>
                <a:srgbClr val="0C3851"/>
              </a:solidFill>
              <a:latin typeface="Manrope ExtraBold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272016" y="3520440"/>
            <a:ext cx="224028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1300" b="1">
                <a:solidFill>
                  <a:srgbClr val="222222"/>
                </a:solidFill>
                <a:latin typeface="Manrope"/>
              </a:rPr>
              <a:t>Contracting &amp; IP</a:t>
            </a:r>
            <a:endParaRPr sz="1300" b="1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272016" y="4160520"/>
            <a:ext cx="2240280" cy="14630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250" b="0">
                <a:solidFill>
                  <a:srgbClr val="222222"/>
                </a:solidFill>
                <a:latin typeface="Manrope"/>
              </a:rPr>
              <a:t>16192 Coastal Hwy, Lewes, DE 19958, United States</a:t>
            </a:r>
            <a:endParaRPr sz="12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57200" y="6437376"/>
            <a:ext cx="11274552" cy="12700"/>
          </a:xfrm>
          <a:prstGeom prst="rect">
            <a:avLst/>
          </a:prstGeom>
          <a:solidFill>
            <a:srgbClr val="E2E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4" name="TextBox 33"/>
          <p:cNvSpPr txBox="1"/>
          <p:nvPr/>
        </p:nvSpPr>
        <p:spPr>
          <a:xfrm>
            <a:off x="457200" y="6492240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000" b="0">
                <a:solidFill>
                  <a:srgbClr val="222222"/>
                </a:solidFill>
                <a:latin typeface="Manrope"/>
              </a:rPr>
              <a:t>AI Geo Navigators  ·  Climate Intelligence. Confident Decisions.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686800" y="6492240"/>
            <a:ext cx="30175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000" b="0">
                <a:solidFill>
                  <a:srgbClr val="222222"/>
                </a:solidFill>
                <a:latin typeface="Manrope"/>
              </a:rPr>
              <a:t>www.aigeo360.com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C38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0" y="502920"/>
            <a:ext cx="146304" cy="635508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457200" y="128016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 spc="300">
                <a:solidFill>
                  <a:srgbClr val="14B8A6"/>
                </a:solidFill>
                <a:latin typeface="Manrope"/>
              </a:rPr>
              <a:t>02   MISSION &amp; VISION</a:t>
            </a:r>
            <a:endParaRPr sz="1200" b="1" spc="30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15600" y="128016"/>
            <a:ext cx="146304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100" b="0">
                <a:solidFill>
                  <a:srgbClr val="9AB2C0"/>
                </a:solidFill>
                <a:latin typeface="Manrope"/>
              </a:rPr>
              <a:t>3 / 22</a:t>
            </a:r>
            <a:endParaRPr sz="1100" b="0">
              <a:solidFill>
                <a:srgbClr val="9AB2C0"/>
              </a:solidFill>
              <a:latin typeface="Manrop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749808"/>
            <a:ext cx="11247120" cy="7315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300" b="1">
                <a:solidFill>
                  <a:srgbClr val="0C3851"/>
                </a:solidFill>
                <a:latin typeface="Manrope ExtraBold"/>
              </a:rPr>
              <a:t>What we work towards.</a:t>
            </a:r>
            <a:endParaRPr sz="3300" b="1">
              <a:solidFill>
                <a:srgbClr val="0C3851"/>
              </a:solidFill>
              <a:latin typeface="Manrope ExtraBol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1920240"/>
            <a:ext cx="11274552" cy="192024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Rectangle 8"/>
          <p:cNvSpPr/>
          <p:nvPr/>
        </p:nvSpPr>
        <p:spPr>
          <a:xfrm>
            <a:off x="457200" y="1920240"/>
            <a:ext cx="146304" cy="192024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TextBox 9"/>
          <p:cNvSpPr txBox="1"/>
          <p:nvPr/>
        </p:nvSpPr>
        <p:spPr>
          <a:xfrm>
            <a:off x="777240" y="2148840"/>
            <a:ext cx="100584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500" b="1" spc="200">
                <a:solidFill>
                  <a:srgbClr val="14B8A6"/>
                </a:solidFill>
                <a:latin typeface="Manrope"/>
              </a:rPr>
              <a:t>MISSION</a:t>
            </a:r>
            <a:endParaRPr sz="1500" b="1" spc="20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7240" y="2606040"/>
            <a:ext cx="10607040" cy="10972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1600" b="0">
                <a:solidFill>
                  <a:srgbClr val="222222"/>
                </a:solidFill>
                <a:latin typeface="Manrope"/>
              </a:rPr>
              <a:t>To deliver cutting-edge geospatial and digital solutions for data-driven decision-making, enhanced climate resilience, and sustainable development — through AI-driven innovation, collaboration, and capacity building across sectors and communities.</a:t>
            </a:r>
            <a:endParaRPr sz="16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4114800"/>
            <a:ext cx="11274552" cy="192024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3" name="Rectangle 12"/>
          <p:cNvSpPr/>
          <p:nvPr/>
        </p:nvSpPr>
        <p:spPr>
          <a:xfrm>
            <a:off x="457200" y="4114800"/>
            <a:ext cx="146304" cy="1920240"/>
          </a:xfrm>
          <a:prstGeom prst="rect">
            <a:avLst/>
          </a:prstGeom>
          <a:solidFill>
            <a:srgbClr val="F08A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4" name="TextBox 13"/>
          <p:cNvSpPr txBox="1"/>
          <p:nvPr/>
        </p:nvSpPr>
        <p:spPr>
          <a:xfrm>
            <a:off x="777240" y="4343400"/>
            <a:ext cx="100584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500" b="1" spc="200">
                <a:solidFill>
                  <a:srgbClr val="F08A24"/>
                </a:solidFill>
                <a:latin typeface="Manrope"/>
              </a:rPr>
              <a:t>VISION</a:t>
            </a:r>
            <a:endParaRPr sz="1500" b="1" spc="200">
              <a:solidFill>
                <a:srgbClr val="F08A24"/>
              </a:solidFill>
              <a:latin typeface="Manrop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7240" y="4800600"/>
            <a:ext cx="10607040" cy="10972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5000"/>
              </a:lnSpc>
            </a:pPr>
            <a:r>
              <a:rPr sz="1600" b="0">
                <a:solidFill>
                  <a:srgbClr val="222222"/>
                </a:solidFill>
                <a:latin typeface="Manrope"/>
              </a:rPr>
              <a:t>To be the leading force in geospatial innovation — empowering communities and organisations through intelligent mapping, sustainable data solutions, and digital transformation toward a resilient and informed world.</a:t>
            </a:r>
            <a:endParaRPr sz="16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" y="6437376"/>
            <a:ext cx="11274552" cy="12700"/>
          </a:xfrm>
          <a:prstGeom prst="rect">
            <a:avLst/>
          </a:prstGeom>
          <a:solidFill>
            <a:srgbClr val="E2E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7" name="TextBox 16"/>
          <p:cNvSpPr txBox="1"/>
          <p:nvPr/>
        </p:nvSpPr>
        <p:spPr>
          <a:xfrm>
            <a:off x="457200" y="6492240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000" b="0">
                <a:solidFill>
                  <a:srgbClr val="222222"/>
                </a:solidFill>
                <a:latin typeface="Manrope"/>
              </a:rPr>
              <a:t>AI Geo Navigators  ·  Climate Intelligence. Confident Decisions.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86800" y="6492240"/>
            <a:ext cx="30175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000" b="0">
                <a:solidFill>
                  <a:srgbClr val="222222"/>
                </a:solidFill>
                <a:latin typeface="Manrope"/>
              </a:rPr>
              <a:t>www.aigeo360.com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C38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46304" cy="6858000"/>
          </a:xfrm>
          <a:prstGeom prst="rect">
            <a:avLst/>
          </a:prstGeom>
          <a:solidFill>
            <a:srgbClr val="F08A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4" name="Picture 3" descr="AI_Geo_Navigators_logo_white_plate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640" y="502920"/>
            <a:ext cx="1566729" cy="10058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360" y="1828800"/>
            <a:ext cx="73152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300" b="1" spc="300">
                <a:solidFill>
                  <a:srgbClr val="14B8A6"/>
                </a:solidFill>
                <a:latin typeface="Manrope"/>
              </a:rPr>
              <a:t>GET IN TOUCH</a:t>
            </a:r>
            <a:endParaRPr sz="1300" b="1" spc="30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" y="2286000"/>
            <a:ext cx="10058400" cy="18288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spcAft>
                <a:spcPts val="200"/>
              </a:spcAft>
            </a:pPr>
            <a:r>
              <a:rPr sz="5200" b="1">
                <a:solidFill>
                  <a:srgbClr val="FFFFFF"/>
                </a:solidFill>
                <a:latin typeface="Manrope ExtraBold"/>
              </a:rPr>
              <a:t>Let's map your</a:t>
            </a:r>
            <a:endParaRPr sz="5200" b="1">
              <a:solidFill>
                <a:srgbClr val="FFFFFF"/>
              </a:solidFill>
              <a:latin typeface="Manrope ExtraBold"/>
            </a:endParaRPr>
          </a:p>
          <a:p>
            <a:pPr algn="l">
              <a:spcAft>
                <a:spcPts val="200"/>
              </a:spcAft>
            </a:pPr>
            <a:r>
              <a:rPr sz="5200" b="1">
                <a:solidFill>
                  <a:srgbClr val="F08A24"/>
                </a:solidFill>
                <a:latin typeface="Manrope ExtraBold"/>
              </a:rPr>
              <a:t>next decision.</a:t>
            </a:r>
            <a:endParaRPr sz="5200" b="1">
              <a:solidFill>
                <a:srgbClr val="F08A24"/>
              </a:solidFill>
              <a:latin typeface="Manrope Extra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360" y="4297680"/>
            <a:ext cx="8686800" cy="8229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20000"/>
              </a:lnSpc>
            </a:pPr>
            <a:r>
              <a:rPr sz="1600" b="0">
                <a:solidFill>
                  <a:srgbClr val="CFDEE6"/>
                </a:solidFill>
                <a:latin typeface="Manrope"/>
              </a:rPr>
              <a:t>From hazard intelligence to ESG dashboards — bring us a problem and we'll bring you the data, the model, and the dashboard.</a:t>
            </a:r>
            <a:endParaRPr sz="1600" b="0">
              <a:solidFill>
                <a:srgbClr val="CFDEE6"/>
              </a:solidFill>
              <a:latin typeface="Manrop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360" y="5394960"/>
            <a:ext cx="27432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100" b="1" spc="200">
                <a:solidFill>
                  <a:srgbClr val="F08A24"/>
                </a:solidFill>
                <a:latin typeface="Manrope"/>
              </a:rPr>
              <a:t>WEBSITE</a:t>
            </a:r>
            <a:endParaRPr sz="1100" b="1" spc="200">
              <a:solidFill>
                <a:srgbClr val="F08A24"/>
              </a:solidFill>
              <a:latin typeface="Manrop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360" y="5715000"/>
            <a:ext cx="274320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250" b="0">
                <a:solidFill>
                  <a:srgbClr val="FFFFFF"/>
                </a:solidFill>
                <a:latin typeface="Manrope"/>
              </a:rPr>
              <a:t>www.aigeo360.com</a:t>
            </a:r>
            <a:endParaRPr sz="1250" b="0">
              <a:solidFill>
                <a:srgbClr val="FFFFFF"/>
              </a:solidFill>
              <a:latin typeface="Manrop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29000" y="5394960"/>
            <a:ext cx="27432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100" b="1" spc="200">
                <a:solidFill>
                  <a:srgbClr val="F08A24"/>
                </a:solidFill>
                <a:latin typeface="Manrope"/>
              </a:rPr>
              <a:t>EMAIL</a:t>
            </a:r>
            <a:endParaRPr sz="1100" b="1" spc="200">
              <a:solidFill>
                <a:srgbClr val="F08A24"/>
              </a:solidFill>
              <a:latin typeface="Manro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29000" y="5715000"/>
            <a:ext cx="274320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250" b="0">
                <a:solidFill>
                  <a:srgbClr val="FFFFFF"/>
                </a:solidFill>
                <a:latin typeface="Manrope"/>
              </a:rPr>
              <a:t>info@aigeo360.com</a:t>
            </a:r>
            <a:endParaRPr sz="1250" b="0">
              <a:solidFill>
                <a:srgbClr val="FFFFFF"/>
              </a:solidFill>
              <a:latin typeface="Manrop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63640" y="5394960"/>
            <a:ext cx="27432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100" b="1" spc="200">
                <a:solidFill>
                  <a:srgbClr val="F08A24"/>
                </a:solidFill>
                <a:latin typeface="Manrope"/>
              </a:rPr>
              <a:t>PHONE</a:t>
            </a:r>
            <a:endParaRPr sz="1100" b="1" spc="200">
              <a:solidFill>
                <a:srgbClr val="F08A24"/>
              </a:solidFill>
              <a:latin typeface="Manrop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63640" y="5715000"/>
            <a:ext cx="274320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250" b="0">
                <a:solidFill>
                  <a:srgbClr val="FFFFFF"/>
                </a:solidFill>
                <a:latin typeface="Manrope"/>
              </a:rPr>
              <a:t>+92 51 8740600</a:t>
            </a:r>
            <a:endParaRPr sz="1250" b="0">
              <a:solidFill>
                <a:srgbClr val="FFFFFF"/>
              </a:solidFill>
              <a:latin typeface="Manrop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98280" y="5394960"/>
            <a:ext cx="27432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100" b="1" spc="200">
                <a:solidFill>
                  <a:srgbClr val="F08A24"/>
                </a:solidFill>
                <a:latin typeface="Manrope"/>
              </a:rPr>
              <a:t>LINKEDIN</a:t>
            </a:r>
            <a:endParaRPr sz="1100" b="1" spc="200">
              <a:solidFill>
                <a:srgbClr val="F08A24"/>
              </a:solidFill>
              <a:latin typeface="Manrop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98280" y="5715000"/>
            <a:ext cx="274320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250" b="0">
                <a:solidFill>
                  <a:srgbClr val="FFFFFF"/>
                </a:solidFill>
                <a:latin typeface="Manrope"/>
              </a:rPr>
              <a:t>linkedin.com/company/ai-geo-navigators</a:t>
            </a:r>
            <a:endParaRPr sz="1250" b="0">
              <a:solidFill>
                <a:srgbClr val="FFFFFF"/>
              </a:solidFill>
              <a:latin typeface="Manrope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4360" y="6400800"/>
            <a:ext cx="10972800" cy="12700"/>
          </a:xfrm>
          <a:prstGeom prst="rect">
            <a:avLst/>
          </a:prstGeom>
          <a:solidFill>
            <a:srgbClr val="2A52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7" name="TextBox 16"/>
          <p:cNvSpPr txBox="1"/>
          <p:nvPr/>
        </p:nvSpPr>
        <p:spPr>
          <a:xfrm>
            <a:off x="594360" y="6473952"/>
            <a:ext cx="54864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100" b="1" spc="300">
                <a:solidFill>
                  <a:srgbClr val="14B8A6"/>
                </a:solidFill>
                <a:latin typeface="Manrope"/>
              </a:rPr>
              <a:t>THANK YOU</a:t>
            </a:r>
            <a:endParaRPr sz="1100" b="1" spc="30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15200" y="6473952"/>
            <a:ext cx="45720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000" b="0" spc="100">
                <a:solidFill>
                  <a:srgbClr val="9AB2C0"/>
                </a:solidFill>
                <a:latin typeface="Manrope"/>
              </a:rPr>
              <a:t>STRUCTURE · EVIDENCE · SIGNAL · IMPACT</a:t>
            </a:r>
            <a:endParaRPr sz="1000" b="0" spc="100">
              <a:solidFill>
                <a:srgbClr val="9AB2C0"/>
              </a:solidFill>
              <a:latin typeface="Manrop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C38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0" y="502920"/>
            <a:ext cx="146304" cy="635508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457200" y="128016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 spc="300">
                <a:solidFill>
                  <a:srgbClr val="14B8A6"/>
                </a:solidFill>
                <a:latin typeface="Manrope"/>
              </a:rPr>
              <a:t>03   THE CASE</a:t>
            </a:r>
            <a:endParaRPr sz="1200" b="1" spc="30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15600" y="128016"/>
            <a:ext cx="146304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100" b="0">
                <a:solidFill>
                  <a:srgbClr val="9AB2C0"/>
                </a:solidFill>
                <a:latin typeface="Manrope"/>
              </a:rPr>
              <a:t>4 / 22</a:t>
            </a:r>
            <a:endParaRPr sz="1100" b="0">
              <a:solidFill>
                <a:srgbClr val="9AB2C0"/>
              </a:solidFill>
              <a:latin typeface="Manrop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749808"/>
            <a:ext cx="11247120" cy="7315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300" b="1">
                <a:solidFill>
                  <a:srgbClr val="0C3851"/>
                </a:solidFill>
                <a:latin typeface="Manrope ExtraBold"/>
              </a:rPr>
              <a:t>Resilience and early action work.</a:t>
            </a:r>
            <a:endParaRPr sz="3300" b="1">
              <a:solidFill>
                <a:srgbClr val="0C3851"/>
              </a:solidFill>
              <a:latin typeface="Manrope Extra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481328"/>
            <a:ext cx="1124712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650" b="0">
                <a:solidFill>
                  <a:srgbClr val="222222"/>
                </a:solidFill>
                <a:latin typeface="Manrope"/>
              </a:rPr>
              <a:t>Why proactive climate intelligence is economic protection, not expense.</a:t>
            </a:r>
            <a:endParaRPr sz="16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2148840"/>
            <a:ext cx="2697480" cy="196596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Rectangle 9"/>
          <p:cNvSpPr/>
          <p:nvPr/>
        </p:nvSpPr>
        <p:spPr>
          <a:xfrm>
            <a:off x="457200" y="2148840"/>
            <a:ext cx="2697480" cy="9144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658368" y="2423160"/>
            <a:ext cx="2331720" cy="7315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4000" b="1">
                <a:solidFill>
                  <a:srgbClr val="14B8A6"/>
                </a:solidFill>
                <a:latin typeface="Manrope ExtraBold"/>
              </a:rPr>
              <a:t>30%</a:t>
            </a:r>
            <a:endParaRPr sz="4000" b="1">
              <a:solidFill>
                <a:srgbClr val="14B8A6"/>
              </a:solidFill>
              <a:latin typeface="Manrope Extra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8368" y="3200400"/>
            <a:ext cx="2331720" cy="6400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1250" b="0">
                <a:solidFill>
                  <a:srgbClr val="222222"/>
                </a:solidFill>
                <a:latin typeface="Manrope"/>
              </a:rPr>
              <a:t>Disaster losses avoided with 1 hour of early warning</a:t>
            </a:r>
            <a:endParaRPr sz="12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8368" y="3776472"/>
            <a:ext cx="23317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950" b="1" spc="150">
                <a:solidFill>
                  <a:srgbClr val="9AB2C0"/>
                </a:solidFill>
                <a:latin typeface="Manrope"/>
              </a:rPr>
              <a:t>UNDRR</a:t>
            </a:r>
            <a:endParaRPr sz="950" b="1" spc="150">
              <a:solidFill>
                <a:srgbClr val="9AB2C0"/>
              </a:solidFill>
              <a:latin typeface="Manrope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19272" y="2148840"/>
            <a:ext cx="2697480" cy="196596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Rectangle 14"/>
          <p:cNvSpPr/>
          <p:nvPr/>
        </p:nvSpPr>
        <p:spPr>
          <a:xfrm>
            <a:off x="3319272" y="2148840"/>
            <a:ext cx="2697480" cy="91440"/>
          </a:xfrm>
          <a:prstGeom prst="rect">
            <a:avLst/>
          </a:prstGeom>
          <a:solidFill>
            <a:srgbClr val="F08A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3520440" y="2423160"/>
            <a:ext cx="2331720" cy="7315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4000" b="1">
                <a:solidFill>
                  <a:srgbClr val="F08A24"/>
                </a:solidFill>
                <a:latin typeface="Manrope ExtraBold"/>
              </a:rPr>
              <a:t>4–10×</a:t>
            </a:r>
            <a:endParaRPr sz="4000" b="1">
              <a:solidFill>
                <a:srgbClr val="F08A24"/>
              </a:solidFill>
              <a:latin typeface="Manrope ExtraBol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20440" y="3200400"/>
            <a:ext cx="2331720" cy="6400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1250" b="0">
                <a:solidFill>
                  <a:srgbClr val="222222"/>
                </a:solidFill>
                <a:latin typeface="Manrope"/>
              </a:rPr>
              <a:t>ROI on resilience — every $1 invested saves $4–$10</a:t>
            </a:r>
            <a:endParaRPr sz="12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20440" y="3776472"/>
            <a:ext cx="23317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950" b="1" spc="150">
                <a:solidFill>
                  <a:srgbClr val="9AB2C0"/>
                </a:solidFill>
                <a:latin typeface="Manrope"/>
              </a:rPr>
              <a:t>WORLD BANK / UN</a:t>
            </a:r>
            <a:endParaRPr sz="950" b="1" spc="150">
              <a:solidFill>
                <a:srgbClr val="9AB2C0"/>
              </a:solidFill>
              <a:latin typeface="Manrope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181344" y="2148840"/>
            <a:ext cx="2697480" cy="196596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Rectangle 19"/>
          <p:cNvSpPr/>
          <p:nvPr/>
        </p:nvSpPr>
        <p:spPr>
          <a:xfrm>
            <a:off x="6181344" y="2148840"/>
            <a:ext cx="2697480" cy="91440"/>
          </a:xfrm>
          <a:prstGeom prst="rect">
            <a:avLst/>
          </a:prstGeom>
          <a:solidFill>
            <a:srgbClr val="0596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1" name="TextBox 20"/>
          <p:cNvSpPr txBox="1"/>
          <p:nvPr/>
        </p:nvSpPr>
        <p:spPr>
          <a:xfrm>
            <a:off x="6382512" y="2423160"/>
            <a:ext cx="2331720" cy="7315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4000" b="1">
                <a:solidFill>
                  <a:srgbClr val="059669"/>
                </a:solidFill>
                <a:latin typeface="Manrope ExtraBold"/>
              </a:rPr>
              <a:t>8×</a:t>
            </a:r>
            <a:endParaRPr sz="4000" b="1">
              <a:solidFill>
                <a:srgbClr val="059669"/>
              </a:solidFill>
              <a:latin typeface="Manrope ExtraBold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82512" y="3200400"/>
            <a:ext cx="2331720" cy="6400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1250" b="0">
                <a:solidFill>
                  <a:srgbClr val="222222"/>
                </a:solidFill>
                <a:latin typeface="Manrope"/>
              </a:rPr>
              <a:t>Lower disaster mortality in countries with strong EWS</a:t>
            </a:r>
            <a:endParaRPr sz="12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82512" y="3776472"/>
            <a:ext cx="23317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950" b="1" spc="150">
                <a:solidFill>
                  <a:srgbClr val="9AB2C0"/>
                </a:solidFill>
                <a:latin typeface="Manrope"/>
              </a:rPr>
              <a:t>WMO</a:t>
            </a:r>
            <a:endParaRPr sz="950" b="1" spc="150">
              <a:solidFill>
                <a:srgbClr val="9AB2C0"/>
              </a:solidFill>
              <a:latin typeface="Manrope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043416" y="2148840"/>
            <a:ext cx="2697480" cy="196596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5" name="Rectangle 24"/>
          <p:cNvSpPr/>
          <p:nvPr/>
        </p:nvSpPr>
        <p:spPr>
          <a:xfrm>
            <a:off x="9043416" y="2148840"/>
            <a:ext cx="2697480" cy="9144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TextBox 25"/>
          <p:cNvSpPr txBox="1"/>
          <p:nvPr/>
        </p:nvSpPr>
        <p:spPr>
          <a:xfrm>
            <a:off x="9244584" y="2423160"/>
            <a:ext cx="2331720" cy="7315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4000" b="1">
                <a:solidFill>
                  <a:srgbClr val="14B8A6"/>
                </a:solidFill>
                <a:latin typeface="Manrope ExtraBold"/>
              </a:rPr>
              <a:t>$400B</a:t>
            </a:r>
            <a:endParaRPr sz="4000" b="1">
              <a:solidFill>
                <a:srgbClr val="14B8A6"/>
              </a:solidFill>
              <a:latin typeface="Manrope ExtraBold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244584" y="3200400"/>
            <a:ext cx="2331720" cy="6400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1250" b="0">
                <a:solidFill>
                  <a:srgbClr val="222222"/>
                </a:solidFill>
                <a:latin typeface="Manrope"/>
              </a:rPr>
              <a:t>Annual global climate losses — and rising</a:t>
            </a:r>
            <a:endParaRPr sz="12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244584" y="3776472"/>
            <a:ext cx="23317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950" b="1" spc="150">
                <a:solidFill>
                  <a:srgbClr val="9AB2C0"/>
                </a:solidFill>
                <a:latin typeface="Manrope"/>
              </a:rPr>
              <a:t>WMO / SWISS RE</a:t>
            </a:r>
            <a:endParaRPr sz="950" b="1" spc="150">
              <a:solidFill>
                <a:srgbClr val="9AB2C0"/>
              </a:solidFill>
              <a:latin typeface="Manrope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7200" y="4434840"/>
            <a:ext cx="5486400" cy="3200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 spc="250">
                <a:solidFill>
                  <a:srgbClr val="059669"/>
                </a:solidFill>
                <a:latin typeface="Manrope"/>
              </a:rPr>
              <a:t>THE FINANCIAL CASE</a:t>
            </a:r>
            <a:endParaRPr sz="1200" b="1" spc="250">
              <a:solidFill>
                <a:srgbClr val="059669"/>
              </a:solidFill>
              <a:latin typeface="Manrope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7200" y="4892040"/>
            <a:ext cx="1371600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2600" b="1">
                <a:solidFill>
                  <a:srgbClr val="14B8A6"/>
                </a:solidFill>
                <a:latin typeface="Manrope ExtraBold"/>
              </a:rPr>
              <a:t>10–18%</a:t>
            </a:r>
            <a:endParaRPr sz="2600" b="1">
              <a:solidFill>
                <a:srgbClr val="14B8A6"/>
              </a:solidFill>
              <a:latin typeface="Manrope ExtraBold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74520" y="4937760"/>
            <a:ext cx="2194560" cy="8229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1200" b="0">
                <a:solidFill>
                  <a:srgbClr val="222222"/>
                </a:solidFill>
                <a:latin typeface="Manrope"/>
              </a:rPr>
              <a:t>GDP at risk by 2050 without adaptation</a:t>
            </a:r>
            <a:endParaRPr sz="12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06239" y="4892040"/>
            <a:ext cx="1371600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2600" b="1">
                <a:solidFill>
                  <a:srgbClr val="F08A24"/>
                </a:solidFill>
                <a:latin typeface="Manrope ExtraBold"/>
              </a:rPr>
              <a:t>20–30%</a:t>
            </a:r>
            <a:endParaRPr sz="2600" b="1">
              <a:solidFill>
                <a:srgbClr val="F08A24"/>
              </a:solidFill>
              <a:latin typeface="Manrope ExtraBold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623559" y="4937760"/>
            <a:ext cx="2194560" cy="8229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1200" b="0">
                <a:solidFill>
                  <a:srgbClr val="222222"/>
                </a:solidFill>
                <a:latin typeface="Manrope"/>
              </a:rPr>
              <a:t>Lifecycle cost reduction with risk-aware design</a:t>
            </a:r>
            <a:endParaRPr sz="12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955278" y="4892040"/>
            <a:ext cx="1371600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2600" b="1">
                <a:solidFill>
                  <a:srgbClr val="059669"/>
                </a:solidFill>
                <a:latin typeface="Manrope ExtraBold"/>
              </a:rPr>
              <a:t>15–20%</a:t>
            </a:r>
            <a:endParaRPr sz="2600" b="1">
              <a:solidFill>
                <a:srgbClr val="059669"/>
              </a:solidFill>
              <a:latin typeface="Manrope ExtraBold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372598" y="4937760"/>
            <a:ext cx="2194560" cy="8229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5000"/>
              </a:lnSpc>
            </a:pPr>
            <a:r>
              <a:rPr sz="1200" b="0">
                <a:solidFill>
                  <a:srgbClr val="222222"/>
                </a:solidFill>
                <a:latin typeface="Manrope"/>
              </a:rPr>
              <a:t>Yield stability gain from drought monitoring</a:t>
            </a:r>
            <a:endParaRPr sz="12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57200" y="6437376"/>
            <a:ext cx="11274552" cy="12700"/>
          </a:xfrm>
          <a:prstGeom prst="rect">
            <a:avLst/>
          </a:prstGeom>
          <a:solidFill>
            <a:srgbClr val="E2E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7" name="TextBox 36"/>
          <p:cNvSpPr txBox="1"/>
          <p:nvPr/>
        </p:nvSpPr>
        <p:spPr>
          <a:xfrm>
            <a:off x="457200" y="6492240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000" b="0">
                <a:solidFill>
                  <a:srgbClr val="222222"/>
                </a:solidFill>
                <a:latin typeface="Manrope"/>
              </a:rPr>
              <a:t>AI Geo Navigators  ·  Climate Intelligence. Confident Decisions.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686800" y="6492240"/>
            <a:ext cx="30175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000" b="0">
                <a:solidFill>
                  <a:srgbClr val="222222"/>
                </a:solidFill>
                <a:latin typeface="Manrope"/>
              </a:rPr>
              <a:t>www.aigeo360.com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C38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0" y="502920"/>
            <a:ext cx="146304" cy="635508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457200" y="128016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 spc="300">
                <a:solidFill>
                  <a:srgbClr val="14B8A6"/>
                </a:solidFill>
                <a:latin typeface="Manrope"/>
              </a:rPr>
              <a:t>04   OUR ROLE</a:t>
            </a:r>
            <a:endParaRPr sz="1200" b="1" spc="30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15600" y="128016"/>
            <a:ext cx="146304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100" b="0">
                <a:solidFill>
                  <a:srgbClr val="9AB2C0"/>
                </a:solidFill>
                <a:latin typeface="Manrope"/>
              </a:rPr>
              <a:t>5 / 22</a:t>
            </a:r>
            <a:endParaRPr sz="1100" b="0">
              <a:solidFill>
                <a:srgbClr val="9AB2C0"/>
              </a:solidFill>
              <a:latin typeface="Manrop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749808"/>
            <a:ext cx="11247120" cy="7315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300" b="1">
                <a:solidFill>
                  <a:srgbClr val="0C3851"/>
                </a:solidFill>
                <a:latin typeface="Manrope ExtraBold"/>
              </a:rPr>
              <a:t>From risk awareness to risk reduction.</a:t>
            </a:r>
            <a:endParaRPr sz="3300" b="1">
              <a:solidFill>
                <a:srgbClr val="0C3851"/>
              </a:solidFill>
              <a:latin typeface="Manrope Extra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481328"/>
            <a:ext cx="1124712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650" b="0">
                <a:solidFill>
                  <a:srgbClr val="222222"/>
                </a:solidFill>
                <a:latin typeface="Manrope"/>
              </a:rPr>
              <a:t>Operational intelligence at every stage of the climate-risk cycle.</a:t>
            </a:r>
            <a:endParaRPr sz="16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2148840"/>
            <a:ext cx="5486400" cy="3200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 spc="250">
                <a:solidFill>
                  <a:srgbClr val="14B8A6"/>
                </a:solidFill>
                <a:latin typeface="Manrope"/>
              </a:rPr>
              <a:t>WHAT WE DELIVER</a:t>
            </a:r>
            <a:endParaRPr sz="1200" b="1" spc="25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2633472"/>
            <a:ext cx="73152" cy="77724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685800" y="2606040"/>
            <a:ext cx="512064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600" b="1">
                <a:solidFill>
                  <a:srgbClr val="0C3851"/>
                </a:solidFill>
                <a:latin typeface="Manrope"/>
              </a:rPr>
              <a:t>Real-time hazard intelligence</a:t>
            </a:r>
            <a:endParaRPr sz="16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" y="2953512"/>
            <a:ext cx="512064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300" b="0">
                <a:solidFill>
                  <a:srgbClr val="222222"/>
                </a:solidFill>
                <a:latin typeface="Manrope"/>
              </a:rPr>
              <a:t>Live monitoring across multi-source feeds.</a:t>
            </a:r>
            <a:endParaRPr sz="13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200" y="3593592"/>
            <a:ext cx="73152" cy="777240"/>
          </a:xfrm>
          <a:prstGeom prst="rect">
            <a:avLst/>
          </a:prstGeom>
          <a:solidFill>
            <a:srgbClr val="F08A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4" name="TextBox 13"/>
          <p:cNvSpPr txBox="1"/>
          <p:nvPr/>
        </p:nvSpPr>
        <p:spPr>
          <a:xfrm>
            <a:off x="685800" y="3566160"/>
            <a:ext cx="512064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600" b="1">
                <a:solidFill>
                  <a:srgbClr val="0C3851"/>
                </a:solidFill>
                <a:latin typeface="Manrope"/>
              </a:rPr>
              <a:t>Predictive risk modelling</a:t>
            </a:r>
            <a:endParaRPr sz="16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" y="3913632"/>
            <a:ext cx="512064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300" b="0">
                <a:solidFill>
                  <a:srgbClr val="222222"/>
                </a:solidFill>
                <a:latin typeface="Manrope"/>
              </a:rPr>
              <a:t>ML-driven climate scenario forecasts.</a:t>
            </a:r>
            <a:endParaRPr sz="13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" y="4553712"/>
            <a:ext cx="73152" cy="777240"/>
          </a:xfrm>
          <a:prstGeom prst="rect">
            <a:avLst/>
          </a:prstGeom>
          <a:solidFill>
            <a:srgbClr val="0596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7" name="TextBox 16"/>
          <p:cNvSpPr txBox="1"/>
          <p:nvPr/>
        </p:nvSpPr>
        <p:spPr>
          <a:xfrm>
            <a:off x="685800" y="4526280"/>
            <a:ext cx="512064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600" b="1">
                <a:solidFill>
                  <a:srgbClr val="0C3851"/>
                </a:solidFill>
                <a:latin typeface="Manrope"/>
              </a:rPr>
              <a:t>Exposure &amp; impact analytics</a:t>
            </a:r>
            <a:endParaRPr sz="16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800" y="4873752"/>
            <a:ext cx="512064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300" b="0">
                <a:solidFill>
                  <a:srgbClr val="222222"/>
                </a:solidFill>
                <a:latin typeface="Manrope"/>
              </a:rPr>
              <a:t>Asset, population, and economic loss views.</a:t>
            </a:r>
            <a:endParaRPr sz="13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7200" y="5513832"/>
            <a:ext cx="73152" cy="77724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685800" y="5486400"/>
            <a:ext cx="512064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600" b="1">
                <a:solidFill>
                  <a:srgbClr val="0C3851"/>
                </a:solidFill>
                <a:latin typeface="Manrope"/>
              </a:rPr>
              <a:t>Decision-ready dashboards</a:t>
            </a:r>
            <a:endParaRPr sz="16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800" y="5833872"/>
            <a:ext cx="512064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300" b="0">
                <a:solidFill>
                  <a:srgbClr val="222222"/>
                </a:solidFill>
                <a:latin typeface="Manrope"/>
              </a:rPr>
              <a:t>From data to action for operators and policy.</a:t>
            </a:r>
            <a:endParaRPr sz="13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00800" y="2148840"/>
            <a:ext cx="5486400" cy="3200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 spc="250">
                <a:solidFill>
                  <a:srgbClr val="F08A24"/>
                </a:solidFill>
                <a:latin typeface="Manrope"/>
              </a:rPr>
              <a:t>THE RESILIENCE LOOP</a:t>
            </a:r>
            <a:endParaRPr sz="1200" b="1" spc="250">
              <a:solidFill>
                <a:srgbClr val="F08A24"/>
              </a:solidFill>
              <a:latin typeface="Manrope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400800" y="2606040"/>
            <a:ext cx="640080" cy="640080"/>
          </a:xfrm>
          <a:prstGeom prst="ellipse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sz="2000" b="1">
                <a:solidFill>
                  <a:srgbClr val="FFFFFF"/>
                </a:solidFill>
                <a:latin typeface="Manrope ExtraBold"/>
              </a:rPr>
              <a:t>1</a:t>
            </a:r>
            <a:endParaRPr sz="2000" b="1">
              <a:solidFill>
                <a:srgbClr val="FFFFFF"/>
              </a:solidFill>
              <a:latin typeface="Manrope ExtraBold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23760" y="2651760"/>
            <a:ext cx="45720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600" b="1">
                <a:solidFill>
                  <a:srgbClr val="0C3851"/>
                </a:solidFill>
                <a:latin typeface="Manrope"/>
              </a:rPr>
              <a:t>OBSERVE</a:t>
            </a:r>
            <a:endParaRPr sz="16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23760" y="2971800"/>
            <a:ext cx="45720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300" b="0">
                <a:solidFill>
                  <a:srgbClr val="222222"/>
                </a:solidFill>
                <a:latin typeface="Manrope"/>
              </a:rPr>
              <a:t>Satellite, sensor, ground</a:t>
            </a:r>
            <a:endParaRPr sz="13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6400800" y="3566160"/>
            <a:ext cx="640080" cy="640080"/>
          </a:xfrm>
          <a:prstGeom prst="ellipse">
            <a:avLst/>
          </a:prstGeom>
          <a:solidFill>
            <a:srgbClr val="F08A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sz="2000" b="1">
                <a:solidFill>
                  <a:srgbClr val="FFFFFF"/>
                </a:solidFill>
                <a:latin typeface="Manrope ExtraBold"/>
              </a:rPr>
              <a:t>2</a:t>
            </a:r>
            <a:endParaRPr sz="2000" b="1">
              <a:solidFill>
                <a:srgbClr val="FFFFFF"/>
              </a:solidFill>
              <a:latin typeface="Manrope ExtraBold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23760" y="3611880"/>
            <a:ext cx="45720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600" b="1">
                <a:solidFill>
                  <a:srgbClr val="0C3851"/>
                </a:solidFill>
                <a:latin typeface="Manrope"/>
              </a:rPr>
              <a:t>MODEL</a:t>
            </a:r>
            <a:endParaRPr sz="16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23760" y="3931920"/>
            <a:ext cx="45720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300" b="0">
                <a:solidFill>
                  <a:srgbClr val="222222"/>
                </a:solidFill>
                <a:latin typeface="Manrope"/>
              </a:rPr>
              <a:t>AI + climate physics</a:t>
            </a:r>
            <a:endParaRPr sz="13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400800" y="4526280"/>
            <a:ext cx="640080" cy="640080"/>
          </a:xfrm>
          <a:prstGeom prst="ellipse">
            <a:avLst/>
          </a:prstGeom>
          <a:solidFill>
            <a:srgbClr val="0596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sz="2000" b="1">
                <a:solidFill>
                  <a:srgbClr val="FFFFFF"/>
                </a:solidFill>
                <a:latin typeface="Manrope ExtraBold"/>
              </a:rPr>
              <a:t>3</a:t>
            </a:r>
            <a:endParaRPr sz="2000" b="1">
              <a:solidFill>
                <a:srgbClr val="FFFFFF"/>
              </a:solidFill>
              <a:latin typeface="Manrope ExtraBold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23760" y="4572000"/>
            <a:ext cx="45720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600" b="1">
                <a:solidFill>
                  <a:srgbClr val="0C3851"/>
                </a:solidFill>
                <a:latin typeface="Manrope"/>
              </a:rPr>
              <a:t>DECIDE</a:t>
            </a:r>
            <a:endParaRPr sz="16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23760" y="4892040"/>
            <a:ext cx="45720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300" b="0">
                <a:solidFill>
                  <a:srgbClr val="222222"/>
                </a:solidFill>
                <a:latin typeface="Manrope"/>
              </a:rPr>
              <a:t>Risk-informed planning</a:t>
            </a:r>
            <a:endParaRPr sz="13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6400800" y="5486400"/>
            <a:ext cx="640080" cy="640080"/>
          </a:xfrm>
          <a:prstGeom prst="ellipse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sz="2000" b="1">
                <a:solidFill>
                  <a:srgbClr val="FFFFFF"/>
                </a:solidFill>
                <a:latin typeface="Manrope ExtraBold"/>
              </a:rPr>
              <a:t>4</a:t>
            </a:r>
            <a:endParaRPr sz="2000" b="1">
              <a:solidFill>
                <a:srgbClr val="FFFFFF"/>
              </a:solidFill>
              <a:latin typeface="Manrope ExtraBold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223760" y="5532120"/>
            <a:ext cx="45720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600" b="1">
                <a:solidFill>
                  <a:srgbClr val="0C3851"/>
                </a:solidFill>
                <a:latin typeface="Manrope"/>
              </a:rPr>
              <a:t>ACT</a:t>
            </a:r>
            <a:endParaRPr sz="16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23760" y="5852160"/>
            <a:ext cx="457200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300" b="0">
                <a:solidFill>
                  <a:srgbClr val="222222"/>
                </a:solidFill>
                <a:latin typeface="Manrope"/>
              </a:rPr>
              <a:t>Early action, response</a:t>
            </a:r>
            <a:endParaRPr sz="13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57200" y="6437376"/>
            <a:ext cx="11274552" cy="12700"/>
          </a:xfrm>
          <a:prstGeom prst="rect">
            <a:avLst/>
          </a:prstGeom>
          <a:solidFill>
            <a:srgbClr val="E2E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6" name="TextBox 35"/>
          <p:cNvSpPr txBox="1"/>
          <p:nvPr/>
        </p:nvSpPr>
        <p:spPr>
          <a:xfrm>
            <a:off x="457200" y="6492240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000" b="0">
                <a:solidFill>
                  <a:srgbClr val="222222"/>
                </a:solidFill>
                <a:latin typeface="Manrope"/>
              </a:rPr>
              <a:t>AI Geo Navigators  ·  Climate Intelligence. Confident Decisions.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686800" y="6492240"/>
            <a:ext cx="30175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000" b="0">
                <a:solidFill>
                  <a:srgbClr val="222222"/>
                </a:solidFill>
                <a:latin typeface="Manrope"/>
              </a:rPr>
              <a:t>www.aigeo360.com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C38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0" y="502920"/>
            <a:ext cx="146304" cy="635508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457200" y="128016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 spc="300">
                <a:solidFill>
                  <a:srgbClr val="14B8A6"/>
                </a:solidFill>
                <a:latin typeface="Manrope"/>
              </a:rPr>
              <a:t>05   APPROACH</a:t>
            </a:r>
            <a:endParaRPr sz="1200" b="1" spc="30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15600" y="128016"/>
            <a:ext cx="146304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100" b="0">
                <a:solidFill>
                  <a:srgbClr val="9AB2C0"/>
                </a:solidFill>
                <a:latin typeface="Manrope"/>
              </a:rPr>
              <a:t>6 / 22</a:t>
            </a:r>
            <a:endParaRPr sz="1100" b="0">
              <a:solidFill>
                <a:srgbClr val="9AB2C0"/>
              </a:solidFill>
              <a:latin typeface="Manrop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749808"/>
            <a:ext cx="11247120" cy="7315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300" b="1">
                <a:solidFill>
                  <a:srgbClr val="0C3851"/>
                </a:solidFill>
                <a:latin typeface="Manrope ExtraBold"/>
              </a:rPr>
              <a:t>Three commitments shaping every engagement.</a:t>
            </a:r>
            <a:endParaRPr sz="3300" b="1">
              <a:solidFill>
                <a:srgbClr val="0C3851"/>
              </a:solidFill>
              <a:latin typeface="Manrope ExtraBold"/>
            </a:endParaRPr>
          </a:p>
        </p:txBody>
      </p:sp>
      <p:pic>
        <p:nvPicPr>
          <p:cNvPr id="8" name="Picture 7" descr="image3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1828800"/>
            <a:ext cx="5486400" cy="3657600"/>
          </a:xfrm>
          <a:prstGeom prst="rect">
            <a:avLst/>
          </a:prstGeom>
        </p:spPr>
      </p:pic>
      <p:pic>
        <p:nvPicPr>
          <p:cNvPr id="9" name="Picture 8" descr="image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352" y="1828800"/>
            <a:ext cx="5486400" cy="3657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200" y="6437376"/>
            <a:ext cx="11274552" cy="12700"/>
          </a:xfrm>
          <a:prstGeom prst="rect">
            <a:avLst/>
          </a:prstGeom>
          <a:solidFill>
            <a:srgbClr val="E2E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457200" y="6492240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000" b="0">
                <a:solidFill>
                  <a:srgbClr val="222222"/>
                </a:solidFill>
                <a:latin typeface="Manrope"/>
              </a:rPr>
              <a:t>AI Geo Navigators  ·  Climate Intelligence. Confident Decisions.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86800" y="6492240"/>
            <a:ext cx="30175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000" b="0">
                <a:solidFill>
                  <a:srgbClr val="222222"/>
                </a:solidFill>
                <a:latin typeface="Manrope"/>
              </a:rPr>
              <a:t>www.aigeo360.com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C38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0" y="502920"/>
            <a:ext cx="146304" cy="635508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457200" y="128016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 spc="300">
                <a:solidFill>
                  <a:srgbClr val="14B8A6"/>
                </a:solidFill>
                <a:latin typeface="Manrope"/>
              </a:rPr>
              <a:t>05   APPROACH</a:t>
            </a:r>
            <a:endParaRPr sz="1200" b="1" spc="30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15600" y="128016"/>
            <a:ext cx="146304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100" b="0">
                <a:solidFill>
                  <a:srgbClr val="9AB2C0"/>
                </a:solidFill>
                <a:latin typeface="Manrope"/>
              </a:rPr>
              <a:t>6 / 22</a:t>
            </a:r>
            <a:endParaRPr sz="1100" b="0">
              <a:solidFill>
                <a:srgbClr val="9AB2C0"/>
              </a:solidFill>
              <a:latin typeface="Manrop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749808"/>
            <a:ext cx="11247120" cy="7315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300" b="1">
                <a:solidFill>
                  <a:srgbClr val="0C3851"/>
                </a:solidFill>
                <a:latin typeface="Manrope ExtraBold"/>
              </a:rPr>
              <a:t>Three commitments shaping every engagement.</a:t>
            </a:r>
            <a:endParaRPr sz="3300" b="1">
              <a:solidFill>
                <a:srgbClr val="0C3851"/>
              </a:solidFill>
              <a:latin typeface="Manrope ExtraBold"/>
            </a:endParaRPr>
          </a:p>
        </p:txBody>
      </p:sp>
      <p:pic>
        <p:nvPicPr>
          <p:cNvPr id="8" name="Picture 7" descr="image5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4560" y="1828800"/>
            <a:ext cx="4206240" cy="42062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7200" y="6437376"/>
            <a:ext cx="11274552" cy="12700"/>
          </a:xfrm>
          <a:prstGeom prst="rect">
            <a:avLst/>
          </a:prstGeom>
          <a:solidFill>
            <a:srgbClr val="E2E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TextBox 9"/>
          <p:cNvSpPr txBox="1"/>
          <p:nvPr/>
        </p:nvSpPr>
        <p:spPr>
          <a:xfrm>
            <a:off x="457200" y="6492240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000" b="0">
                <a:solidFill>
                  <a:srgbClr val="222222"/>
                </a:solidFill>
                <a:latin typeface="Manrope"/>
              </a:rPr>
              <a:t>AI Geo Navigators  ·  Climate Intelligence. Confident Decisions.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86800" y="6492240"/>
            <a:ext cx="30175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000" b="0">
                <a:solidFill>
                  <a:srgbClr val="222222"/>
                </a:solidFill>
                <a:latin typeface="Manrope"/>
              </a:rPr>
              <a:t>www.aigeo360.com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C38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0" y="502920"/>
            <a:ext cx="146304" cy="635508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457200" y="128016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 spc="300">
                <a:solidFill>
                  <a:srgbClr val="14B8A6"/>
                </a:solidFill>
                <a:latin typeface="Manrope"/>
              </a:rPr>
              <a:t>06   SOLUTIONS</a:t>
            </a:r>
            <a:endParaRPr sz="1200" b="1" spc="30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15600" y="128016"/>
            <a:ext cx="146304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100" b="0">
                <a:solidFill>
                  <a:srgbClr val="9AB2C0"/>
                </a:solidFill>
                <a:latin typeface="Manrope"/>
              </a:rPr>
              <a:t>7 / 22</a:t>
            </a:r>
            <a:endParaRPr sz="1100" b="0">
              <a:solidFill>
                <a:srgbClr val="9AB2C0"/>
              </a:solidFill>
              <a:latin typeface="Manrop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749808"/>
            <a:ext cx="11247120" cy="7315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300" b="1">
                <a:solidFill>
                  <a:srgbClr val="0C3851"/>
                </a:solidFill>
                <a:latin typeface="Manrope ExtraBold"/>
              </a:rPr>
              <a:t>Five integrated solution packages.</a:t>
            </a:r>
            <a:endParaRPr sz="3300" b="1">
              <a:solidFill>
                <a:srgbClr val="0C3851"/>
              </a:solidFill>
              <a:latin typeface="Manrope Extra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481328"/>
            <a:ext cx="1124712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650" b="0">
                <a:solidFill>
                  <a:srgbClr val="222222"/>
                </a:solidFill>
                <a:latin typeface="Manrope"/>
              </a:rPr>
              <a:t>Modular offerings that combine to support resilience, sustainability, and operations.</a:t>
            </a:r>
            <a:endParaRPr sz="16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2148840"/>
            <a:ext cx="3575304" cy="196596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Rectangle 9"/>
          <p:cNvSpPr/>
          <p:nvPr/>
        </p:nvSpPr>
        <p:spPr>
          <a:xfrm>
            <a:off x="457200" y="2148840"/>
            <a:ext cx="3575304" cy="566928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640080" y="2203704"/>
            <a:ext cx="3209544" cy="45720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sz="1400" b="1">
                <a:solidFill>
                  <a:srgbClr val="FFFFFF"/>
                </a:solidFill>
                <a:latin typeface="Manrope"/>
              </a:rPr>
              <a:t>Smart Urban &amp; Rural Transformation</a:t>
            </a:r>
            <a:endParaRPr sz="1400" b="1">
              <a:solidFill>
                <a:srgbClr val="FFFFFF"/>
              </a:solidFill>
              <a:latin typeface="Manrop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080" y="2862072"/>
            <a:ext cx="3209544" cy="10972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sz="1300" b="0">
                <a:solidFill>
                  <a:srgbClr val="222222"/>
                </a:solidFill>
                <a:latin typeface="Manrope"/>
              </a:rPr>
              <a:t>Land-use mapping · Infrastructure planning · Web GIS portals · ESG analysis</a:t>
            </a:r>
            <a:endParaRPr sz="13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06824" y="2148840"/>
            <a:ext cx="3575304" cy="196596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4" name="Rectangle 13"/>
          <p:cNvSpPr/>
          <p:nvPr/>
        </p:nvSpPr>
        <p:spPr>
          <a:xfrm>
            <a:off x="4306824" y="2148840"/>
            <a:ext cx="3575304" cy="566928"/>
          </a:xfrm>
          <a:prstGeom prst="rect">
            <a:avLst/>
          </a:prstGeom>
          <a:solidFill>
            <a:srgbClr val="F08A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5" name="TextBox 14"/>
          <p:cNvSpPr txBox="1"/>
          <p:nvPr/>
        </p:nvSpPr>
        <p:spPr>
          <a:xfrm>
            <a:off x="4489704" y="2203704"/>
            <a:ext cx="3209544" cy="45720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sz="1400" b="1">
                <a:solidFill>
                  <a:srgbClr val="FFFFFF"/>
                </a:solidFill>
                <a:latin typeface="Manrope"/>
              </a:rPr>
              <a:t>Climate Risk &amp; Resilience Intelligence</a:t>
            </a:r>
            <a:endParaRPr sz="1400" b="1">
              <a:solidFill>
                <a:srgbClr val="FFFFFF"/>
              </a:solidFill>
              <a:latin typeface="Manrope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89704" y="2862072"/>
            <a:ext cx="3209544" cy="10972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sz="1300" b="0">
                <a:solidFill>
                  <a:srgbClr val="222222"/>
                </a:solidFill>
                <a:latin typeface="Manrope"/>
              </a:rPr>
              <a:t>Risk assessments · Hazard mapping · Early warning systems · Water resource modelling</a:t>
            </a:r>
            <a:endParaRPr sz="13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156448" y="2148840"/>
            <a:ext cx="3575304" cy="196596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8" name="Rectangle 17"/>
          <p:cNvSpPr/>
          <p:nvPr/>
        </p:nvSpPr>
        <p:spPr>
          <a:xfrm>
            <a:off x="8156448" y="2148840"/>
            <a:ext cx="3575304" cy="566928"/>
          </a:xfrm>
          <a:prstGeom prst="rect">
            <a:avLst/>
          </a:prstGeom>
          <a:solidFill>
            <a:srgbClr val="0596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9" name="TextBox 18"/>
          <p:cNvSpPr txBox="1"/>
          <p:nvPr/>
        </p:nvSpPr>
        <p:spPr>
          <a:xfrm>
            <a:off x="8339328" y="2203704"/>
            <a:ext cx="3209544" cy="45720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sz="1400" b="1">
                <a:solidFill>
                  <a:srgbClr val="FFFFFF"/>
                </a:solidFill>
                <a:latin typeface="Manrope"/>
              </a:rPr>
              <a:t>Intelligent Decision Systems</a:t>
            </a:r>
            <a:endParaRPr sz="1400" b="1">
              <a:solidFill>
                <a:srgbClr val="FFFFFF"/>
              </a:solidFill>
              <a:latin typeface="Manrope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39328" y="2862072"/>
            <a:ext cx="3209544" cy="10972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sz="1300" b="0">
                <a:solidFill>
                  <a:srgbClr val="222222"/>
                </a:solidFill>
                <a:latin typeface="Manrope"/>
              </a:rPr>
              <a:t>AI &amp; machine learning · Large language models · Predictive analytics · Real-time monitoring</a:t>
            </a:r>
            <a:endParaRPr sz="13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7200" y="4389120"/>
            <a:ext cx="3575304" cy="196596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Rectangle 21"/>
          <p:cNvSpPr/>
          <p:nvPr/>
        </p:nvSpPr>
        <p:spPr>
          <a:xfrm>
            <a:off x="457200" y="4389120"/>
            <a:ext cx="3575304" cy="566928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TextBox 22"/>
          <p:cNvSpPr txBox="1"/>
          <p:nvPr/>
        </p:nvSpPr>
        <p:spPr>
          <a:xfrm>
            <a:off x="640080" y="4443984"/>
            <a:ext cx="3209544" cy="45720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sz="1400" b="1">
                <a:solidFill>
                  <a:srgbClr val="FFFFFF"/>
                </a:solidFill>
                <a:latin typeface="Manrope"/>
              </a:rPr>
              <a:t>Environmental &amp; ESG Intelligence</a:t>
            </a:r>
            <a:endParaRPr sz="1400" b="1">
              <a:solidFill>
                <a:srgbClr val="FFFFFF"/>
              </a:solidFill>
              <a:latin typeface="Manrope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0080" y="5102352"/>
            <a:ext cx="3209544" cy="10972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sz="1300" b="0">
                <a:solidFill>
                  <a:srgbClr val="222222"/>
                </a:solidFill>
                <a:latin typeface="Manrope"/>
              </a:rPr>
              <a:t>Carbon reporting · Impact assessments · ESG dashboards · Biodiversity monitoring</a:t>
            </a:r>
            <a:endParaRPr sz="13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306824" y="4389120"/>
            <a:ext cx="3575304" cy="196596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Rectangle 25"/>
          <p:cNvSpPr/>
          <p:nvPr/>
        </p:nvSpPr>
        <p:spPr>
          <a:xfrm>
            <a:off x="4306824" y="4389120"/>
            <a:ext cx="3575304" cy="566928"/>
          </a:xfrm>
          <a:prstGeom prst="rect">
            <a:avLst/>
          </a:prstGeom>
          <a:solidFill>
            <a:srgbClr val="F08A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TextBox 26"/>
          <p:cNvSpPr txBox="1"/>
          <p:nvPr/>
        </p:nvSpPr>
        <p:spPr>
          <a:xfrm>
            <a:off x="4489704" y="4443984"/>
            <a:ext cx="3209544" cy="45720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sz="1400" b="1">
                <a:solidFill>
                  <a:srgbClr val="FFFFFF"/>
                </a:solidFill>
                <a:latin typeface="Manrope"/>
              </a:rPr>
              <a:t>Digital Engagement &amp; Advocacy</a:t>
            </a:r>
            <a:endParaRPr sz="1400" b="1">
              <a:solidFill>
                <a:srgbClr val="FFFFFF"/>
              </a:solidFill>
              <a:latin typeface="Manrope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89704" y="5102352"/>
            <a:ext cx="3209544" cy="10972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sz="1300" b="0">
                <a:solidFill>
                  <a:srgbClr val="222222"/>
                </a:solidFill>
                <a:latin typeface="Manrope"/>
              </a:rPr>
              <a:t>Policy advocacy · Strategic communications · AI chatbots · Digital campaigns</a:t>
            </a:r>
            <a:endParaRPr sz="13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57200" y="6437376"/>
            <a:ext cx="11274552" cy="12700"/>
          </a:xfrm>
          <a:prstGeom prst="rect">
            <a:avLst/>
          </a:prstGeom>
          <a:solidFill>
            <a:srgbClr val="E2E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0" name="TextBox 29"/>
          <p:cNvSpPr txBox="1"/>
          <p:nvPr/>
        </p:nvSpPr>
        <p:spPr>
          <a:xfrm>
            <a:off x="457200" y="6492240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000" b="0">
                <a:solidFill>
                  <a:srgbClr val="222222"/>
                </a:solidFill>
                <a:latin typeface="Manrope"/>
              </a:rPr>
              <a:t>AI Geo Navigators  ·  Climate Intelligence. Confident Decisions.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686800" y="6492240"/>
            <a:ext cx="30175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000" b="0">
                <a:solidFill>
                  <a:srgbClr val="222222"/>
                </a:solidFill>
                <a:latin typeface="Manrope"/>
              </a:rPr>
              <a:t>www.aigeo360.com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1695" cy="502920"/>
          </a:xfrm>
          <a:prstGeom prst="rect">
            <a:avLst/>
          </a:prstGeom>
          <a:solidFill>
            <a:srgbClr val="0C38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ectangle 3"/>
          <p:cNvSpPr/>
          <p:nvPr/>
        </p:nvSpPr>
        <p:spPr>
          <a:xfrm>
            <a:off x="0" y="502920"/>
            <a:ext cx="146304" cy="6355080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457200" y="128016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200" b="1" spc="300">
                <a:solidFill>
                  <a:srgbClr val="14B8A6"/>
                </a:solidFill>
                <a:latin typeface="Manrope"/>
              </a:rPr>
              <a:t>07   TECHNOLOGY</a:t>
            </a:r>
            <a:endParaRPr sz="1200" b="1" spc="30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15600" y="128016"/>
            <a:ext cx="146304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100" b="0">
                <a:solidFill>
                  <a:srgbClr val="9AB2C0"/>
                </a:solidFill>
                <a:latin typeface="Manrope"/>
              </a:rPr>
              <a:t>8 / 22</a:t>
            </a:r>
            <a:endParaRPr sz="1100" b="0">
              <a:solidFill>
                <a:srgbClr val="9AB2C0"/>
              </a:solidFill>
              <a:latin typeface="Manrop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749808"/>
            <a:ext cx="11247120" cy="7315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3300" b="1">
                <a:solidFill>
                  <a:srgbClr val="0C3851"/>
                </a:solidFill>
                <a:latin typeface="Manrope ExtraBold"/>
              </a:rPr>
              <a:t>From multi-source data to decision-grade outputs.</a:t>
            </a:r>
            <a:endParaRPr sz="3300" b="1">
              <a:solidFill>
                <a:srgbClr val="0C3851"/>
              </a:solidFill>
              <a:latin typeface="Manrope Extra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481328"/>
            <a:ext cx="11247120" cy="45720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650" b="0">
                <a:solidFill>
                  <a:srgbClr val="222222"/>
                </a:solidFill>
                <a:latin typeface="Manrope"/>
              </a:rPr>
              <a:t>A three-step pipeline that turns raw signals into operational intelligence.</a:t>
            </a:r>
            <a:endParaRPr sz="16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2148840"/>
            <a:ext cx="3575304" cy="402336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Rectangle 9"/>
          <p:cNvSpPr/>
          <p:nvPr/>
        </p:nvSpPr>
        <p:spPr>
          <a:xfrm>
            <a:off x="457200" y="2148840"/>
            <a:ext cx="3575304" cy="73152"/>
          </a:xfrm>
          <a:prstGeom prst="rect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1" name="TextBox 10"/>
          <p:cNvSpPr txBox="1"/>
          <p:nvPr/>
        </p:nvSpPr>
        <p:spPr>
          <a:xfrm>
            <a:off x="685800" y="2377440"/>
            <a:ext cx="27432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100" b="1" spc="200">
                <a:solidFill>
                  <a:srgbClr val="14B8A6"/>
                </a:solidFill>
                <a:latin typeface="Manrope"/>
              </a:rPr>
              <a:t>STEP 01</a:t>
            </a:r>
            <a:endParaRPr sz="1100" b="1" spc="200">
              <a:solidFill>
                <a:srgbClr val="14B8A6"/>
              </a:solidFill>
              <a:latin typeface="Manrop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" y="2697480"/>
            <a:ext cx="310896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500" b="1">
                <a:solidFill>
                  <a:srgbClr val="0C3851"/>
                </a:solidFill>
                <a:latin typeface="Manrope"/>
              </a:rPr>
              <a:t>MULTI-SOURCE DATA</a:t>
            </a:r>
            <a:endParaRPr sz="15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85800" y="3346704"/>
            <a:ext cx="73152" cy="73152"/>
          </a:xfrm>
          <a:prstGeom prst="ellipse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4" name="TextBox 13"/>
          <p:cNvSpPr txBox="1"/>
          <p:nvPr/>
        </p:nvSpPr>
        <p:spPr>
          <a:xfrm>
            <a:off x="868680" y="3291840"/>
            <a:ext cx="2935224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250" b="0">
                <a:solidFill>
                  <a:srgbClr val="222222"/>
                </a:solidFill>
                <a:latin typeface="Manrope"/>
              </a:rPr>
              <a:t>Satellite imagery (optical &amp; SAR)</a:t>
            </a:r>
            <a:endParaRPr sz="12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85800" y="3913632"/>
            <a:ext cx="73152" cy="73152"/>
          </a:xfrm>
          <a:prstGeom prst="ellipse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6" name="TextBox 15"/>
          <p:cNvSpPr txBox="1"/>
          <p:nvPr/>
        </p:nvSpPr>
        <p:spPr>
          <a:xfrm>
            <a:off x="868680" y="3858768"/>
            <a:ext cx="2935224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250" b="0">
                <a:solidFill>
                  <a:srgbClr val="222222"/>
                </a:solidFill>
                <a:latin typeface="Manrope"/>
              </a:rPr>
              <a:t>Aerial &amp; drone surveys</a:t>
            </a:r>
            <a:endParaRPr sz="12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85800" y="4480560"/>
            <a:ext cx="73152" cy="73152"/>
          </a:xfrm>
          <a:prstGeom prst="ellipse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8" name="TextBox 17"/>
          <p:cNvSpPr txBox="1"/>
          <p:nvPr/>
        </p:nvSpPr>
        <p:spPr>
          <a:xfrm>
            <a:off x="868680" y="4425696"/>
            <a:ext cx="2935224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250" b="0">
                <a:solidFill>
                  <a:srgbClr val="222222"/>
                </a:solidFill>
                <a:latin typeface="Manrope"/>
              </a:rPr>
              <a:t>Ground truth surveys</a:t>
            </a:r>
            <a:endParaRPr sz="12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85800" y="5047488"/>
            <a:ext cx="73152" cy="73152"/>
          </a:xfrm>
          <a:prstGeom prst="ellipse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0" name="TextBox 19"/>
          <p:cNvSpPr txBox="1"/>
          <p:nvPr/>
        </p:nvSpPr>
        <p:spPr>
          <a:xfrm>
            <a:off x="868680" y="4992624"/>
            <a:ext cx="2935224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250" b="0">
                <a:solidFill>
                  <a:srgbClr val="222222"/>
                </a:solidFill>
                <a:latin typeface="Manrope"/>
              </a:rPr>
              <a:t>Climate &amp; meteorological datasets</a:t>
            </a:r>
            <a:endParaRPr sz="12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85800" y="5614416"/>
            <a:ext cx="73152" cy="73152"/>
          </a:xfrm>
          <a:prstGeom prst="ellipse">
            <a:avLst/>
          </a:prstGeom>
          <a:solidFill>
            <a:srgbClr val="14B8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TextBox 21"/>
          <p:cNvSpPr txBox="1"/>
          <p:nvPr/>
        </p:nvSpPr>
        <p:spPr>
          <a:xfrm>
            <a:off x="868680" y="5559552"/>
            <a:ext cx="2935224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250" b="0">
                <a:solidFill>
                  <a:srgbClr val="222222"/>
                </a:solidFill>
                <a:latin typeface="Manrope"/>
              </a:rPr>
              <a:t>Socio-economic &amp; demographic data</a:t>
            </a:r>
            <a:endParaRPr sz="12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306824" y="2148840"/>
            <a:ext cx="3575304" cy="402336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4" name="Rectangle 23"/>
          <p:cNvSpPr/>
          <p:nvPr/>
        </p:nvSpPr>
        <p:spPr>
          <a:xfrm>
            <a:off x="4306824" y="2148840"/>
            <a:ext cx="3575304" cy="73152"/>
          </a:xfrm>
          <a:prstGeom prst="rect">
            <a:avLst/>
          </a:prstGeom>
          <a:solidFill>
            <a:srgbClr val="F08A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5" name="TextBox 24"/>
          <p:cNvSpPr txBox="1"/>
          <p:nvPr/>
        </p:nvSpPr>
        <p:spPr>
          <a:xfrm>
            <a:off x="4535424" y="2377440"/>
            <a:ext cx="27432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100" b="1" spc="200">
                <a:solidFill>
                  <a:srgbClr val="F08A24"/>
                </a:solidFill>
                <a:latin typeface="Manrope"/>
              </a:rPr>
              <a:t>STEP 02</a:t>
            </a:r>
            <a:endParaRPr sz="1100" b="1" spc="200">
              <a:solidFill>
                <a:srgbClr val="F08A24"/>
              </a:solidFill>
              <a:latin typeface="Manrope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35424" y="2697480"/>
            <a:ext cx="310896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500" b="1">
                <a:solidFill>
                  <a:srgbClr val="0C3851"/>
                </a:solidFill>
                <a:latin typeface="Manrope"/>
              </a:rPr>
              <a:t>AI-ASSISTED PROCESSING</a:t>
            </a:r>
            <a:endParaRPr sz="15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535424" y="3346704"/>
            <a:ext cx="73152" cy="73152"/>
          </a:xfrm>
          <a:prstGeom prst="ellipse">
            <a:avLst/>
          </a:prstGeom>
          <a:solidFill>
            <a:srgbClr val="F08A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8" name="TextBox 27"/>
          <p:cNvSpPr txBox="1"/>
          <p:nvPr/>
        </p:nvSpPr>
        <p:spPr>
          <a:xfrm>
            <a:off x="4718304" y="3291840"/>
            <a:ext cx="2935224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250" b="0">
                <a:solidFill>
                  <a:srgbClr val="222222"/>
                </a:solidFill>
                <a:latin typeface="Manrope"/>
              </a:rPr>
              <a:t>Climate vulnerability &amp; exposure modelling</a:t>
            </a:r>
            <a:endParaRPr sz="12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535424" y="3913632"/>
            <a:ext cx="73152" cy="73152"/>
          </a:xfrm>
          <a:prstGeom prst="ellipse">
            <a:avLst/>
          </a:prstGeom>
          <a:solidFill>
            <a:srgbClr val="F08A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0" name="TextBox 29"/>
          <p:cNvSpPr txBox="1"/>
          <p:nvPr/>
        </p:nvSpPr>
        <p:spPr>
          <a:xfrm>
            <a:off x="4718304" y="3858768"/>
            <a:ext cx="2935224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250" b="0">
                <a:solidFill>
                  <a:srgbClr val="222222"/>
                </a:solidFill>
                <a:latin typeface="Manrope"/>
              </a:rPr>
              <a:t>ESG analytics &amp; sustainability reporting</a:t>
            </a:r>
            <a:endParaRPr sz="12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4535424" y="4480560"/>
            <a:ext cx="73152" cy="73152"/>
          </a:xfrm>
          <a:prstGeom prst="ellipse">
            <a:avLst/>
          </a:prstGeom>
          <a:solidFill>
            <a:srgbClr val="F08A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2" name="TextBox 31"/>
          <p:cNvSpPr txBox="1"/>
          <p:nvPr/>
        </p:nvSpPr>
        <p:spPr>
          <a:xfrm>
            <a:off x="4718304" y="4425696"/>
            <a:ext cx="2935224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250" b="0">
                <a:solidFill>
                  <a:srgbClr val="222222"/>
                </a:solidFill>
                <a:latin typeface="Manrope"/>
              </a:rPr>
              <a:t>Automated image classification</a:t>
            </a:r>
            <a:endParaRPr sz="12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4535424" y="5047488"/>
            <a:ext cx="73152" cy="73152"/>
          </a:xfrm>
          <a:prstGeom prst="ellipse">
            <a:avLst/>
          </a:prstGeom>
          <a:solidFill>
            <a:srgbClr val="F08A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4" name="TextBox 33"/>
          <p:cNvSpPr txBox="1"/>
          <p:nvPr/>
        </p:nvSpPr>
        <p:spPr>
          <a:xfrm>
            <a:off x="4718304" y="4992624"/>
            <a:ext cx="2935224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250" b="0">
                <a:solidFill>
                  <a:srgbClr val="222222"/>
                </a:solidFill>
                <a:latin typeface="Manrope"/>
              </a:rPr>
              <a:t>Spatiotemporal change detection</a:t>
            </a:r>
            <a:endParaRPr sz="12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4535424" y="5614416"/>
            <a:ext cx="73152" cy="73152"/>
          </a:xfrm>
          <a:prstGeom prst="ellipse">
            <a:avLst/>
          </a:prstGeom>
          <a:solidFill>
            <a:srgbClr val="F08A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6" name="TextBox 35"/>
          <p:cNvSpPr txBox="1"/>
          <p:nvPr/>
        </p:nvSpPr>
        <p:spPr>
          <a:xfrm>
            <a:off x="4718304" y="5559552"/>
            <a:ext cx="2935224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250" b="0">
                <a:solidFill>
                  <a:srgbClr val="222222"/>
                </a:solidFill>
                <a:latin typeface="Manrope"/>
              </a:rPr>
              <a:t>Cloud-native geospatial databases</a:t>
            </a:r>
            <a:endParaRPr sz="12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156448" y="2148840"/>
            <a:ext cx="3575304" cy="4023360"/>
          </a:xfrm>
          <a:prstGeom prst="rect">
            <a:avLst/>
          </a:prstGeom>
          <a:solidFill>
            <a:srgbClr val="F8FAFC"/>
          </a:solidFill>
          <a:ln w="12700">
            <a:solidFill>
              <a:srgbClr val="E2E8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8" name="Rectangle 37"/>
          <p:cNvSpPr/>
          <p:nvPr/>
        </p:nvSpPr>
        <p:spPr>
          <a:xfrm>
            <a:off x="8156448" y="2148840"/>
            <a:ext cx="3575304" cy="73152"/>
          </a:xfrm>
          <a:prstGeom prst="rect">
            <a:avLst/>
          </a:prstGeom>
          <a:solidFill>
            <a:srgbClr val="0596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39" name="TextBox 38"/>
          <p:cNvSpPr txBox="1"/>
          <p:nvPr/>
        </p:nvSpPr>
        <p:spPr>
          <a:xfrm>
            <a:off x="8385048" y="2377440"/>
            <a:ext cx="27432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100" b="1" spc="200">
                <a:solidFill>
                  <a:srgbClr val="059669"/>
                </a:solidFill>
                <a:latin typeface="Manrope"/>
              </a:rPr>
              <a:t>STEP 03</a:t>
            </a:r>
            <a:endParaRPr sz="1100" b="1" spc="200">
              <a:solidFill>
                <a:srgbClr val="059669"/>
              </a:solidFill>
              <a:latin typeface="Manrope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385048" y="2697480"/>
            <a:ext cx="3108960" cy="36576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500" b="1">
                <a:solidFill>
                  <a:srgbClr val="0C3851"/>
                </a:solidFill>
                <a:latin typeface="Manrope"/>
              </a:rPr>
              <a:t>APPLICABLE OUTPUTS</a:t>
            </a:r>
            <a:endParaRPr sz="1500" b="1">
              <a:solidFill>
                <a:srgbClr val="0C3851"/>
              </a:solidFill>
              <a:latin typeface="Manrope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8385048" y="3346704"/>
            <a:ext cx="73152" cy="73152"/>
          </a:xfrm>
          <a:prstGeom prst="ellipse">
            <a:avLst/>
          </a:prstGeom>
          <a:solidFill>
            <a:srgbClr val="0596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2" name="TextBox 41"/>
          <p:cNvSpPr txBox="1"/>
          <p:nvPr/>
        </p:nvSpPr>
        <p:spPr>
          <a:xfrm>
            <a:off x="8567928" y="3291840"/>
            <a:ext cx="2935224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250" b="0">
                <a:solidFill>
                  <a:srgbClr val="222222"/>
                </a:solidFill>
                <a:latin typeface="Manrope"/>
              </a:rPr>
              <a:t>Multi-hazard early warning portals</a:t>
            </a:r>
            <a:endParaRPr sz="12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8385048" y="3913632"/>
            <a:ext cx="73152" cy="73152"/>
          </a:xfrm>
          <a:prstGeom prst="ellipse">
            <a:avLst/>
          </a:prstGeom>
          <a:solidFill>
            <a:srgbClr val="0596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4" name="TextBox 43"/>
          <p:cNvSpPr txBox="1"/>
          <p:nvPr/>
        </p:nvSpPr>
        <p:spPr>
          <a:xfrm>
            <a:off x="8567928" y="3858768"/>
            <a:ext cx="2935224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250" b="0">
                <a:solidFill>
                  <a:srgbClr val="222222"/>
                </a:solidFill>
                <a:latin typeface="Manrope"/>
              </a:rPr>
              <a:t>Geospatial decision support systems</a:t>
            </a:r>
            <a:endParaRPr sz="12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8385048" y="4480560"/>
            <a:ext cx="73152" cy="73152"/>
          </a:xfrm>
          <a:prstGeom prst="ellipse">
            <a:avLst/>
          </a:prstGeom>
          <a:solidFill>
            <a:srgbClr val="0596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6" name="TextBox 45"/>
          <p:cNvSpPr txBox="1"/>
          <p:nvPr/>
        </p:nvSpPr>
        <p:spPr>
          <a:xfrm>
            <a:off x="8567928" y="4425696"/>
            <a:ext cx="2935224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250" b="0">
                <a:solidFill>
                  <a:srgbClr val="222222"/>
                </a:solidFill>
                <a:latin typeface="Manrope"/>
              </a:rPr>
              <a:t>Real-time asset &amp; property visualisation</a:t>
            </a:r>
            <a:endParaRPr sz="12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8385048" y="5047488"/>
            <a:ext cx="73152" cy="73152"/>
          </a:xfrm>
          <a:prstGeom prst="ellipse">
            <a:avLst/>
          </a:prstGeom>
          <a:solidFill>
            <a:srgbClr val="0596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8" name="TextBox 47"/>
          <p:cNvSpPr txBox="1"/>
          <p:nvPr/>
        </p:nvSpPr>
        <p:spPr>
          <a:xfrm>
            <a:off x="8567928" y="4992624"/>
            <a:ext cx="2935224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250" b="0">
                <a:solidFill>
                  <a:srgbClr val="222222"/>
                </a:solidFill>
                <a:latin typeface="Manrope"/>
              </a:rPr>
              <a:t>Climate-resilient infrastructure plans</a:t>
            </a:r>
            <a:endParaRPr sz="12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8385048" y="5614416"/>
            <a:ext cx="73152" cy="73152"/>
          </a:xfrm>
          <a:prstGeom prst="ellipse">
            <a:avLst/>
          </a:prstGeom>
          <a:solidFill>
            <a:srgbClr val="0596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0" name="TextBox 49"/>
          <p:cNvSpPr txBox="1"/>
          <p:nvPr/>
        </p:nvSpPr>
        <p:spPr>
          <a:xfrm>
            <a:off x="8567928" y="5559552"/>
            <a:ext cx="2935224" cy="54864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</a:pPr>
            <a:r>
              <a:rPr sz="1250" b="0">
                <a:solidFill>
                  <a:srgbClr val="222222"/>
                </a:solidFill>
                <a:latin typeface="Manrope"/>
              </a:rPr>
              <a:t>Predictive geospatial analytics</a:t>
            </a:r>
            <a:endParaRPr sz="125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57200" y="6437376"/>
            <a:ext cx="11274552" cy="12700"/>
          </a:xfrm>
          <a:prstGeom prst="rect">
            <a:avLst/>
          </a:prstGeom>
          <a:solidFill>
            <a:srgbClr val="E2E8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2" name="TextBox 51"/>
          <p:cNvSpPr txBox="1"/>
          <p:nvPr/>
        </p:nvSpPr>
        <p:spPr>
          <a:xfrm>
            <a:off x="457200" y="6492240"/>
            <a:ext cx="822960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/>
            <a:r>
              <a:rPr sz="1000" b="0">
                <a:solidFill>
                  <a:srgbClr val="222222"/>
                </a:solidFill>
                <a:latin typeface="Manrope"/>
              </a:rPr>
              <a:t>AI Geo Navigators  ·  Climate Intelligence. Confident Decisions.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686800" y="6492240"/>
            <a:ext cx="3017520" cy="2743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sz="1000" b="0">
                <a:solidFill>
                  <a:srgbClr val="222222"/>
                </a:solidFill>
                <a:latin typeface="Manrope"/>
              </a:rPr>
              <a:t>www.aigeo360.com</a:t>
            </a:r>
            <a:endParaRPr sz="1000" b="0">
              <a:solidFill>
                <a:srgbClr val="222222"/>
              </a:solidFill>
              <a:latin typeface="Manrop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16422</Words>
  <Application>WPS Presentation</Application>
  <PresentationFormat>Widescreen</PresentationFormat>
  <Paragraphs>992</Paragraphs>
  <Slides>30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1" baseType="lpstr">
      <vt:lpstr>Arial</vt:lpstr>
      <vt:lpstr>SimSun</vt:lpstr>
      <vt:lpstr>Wingdings</vt:lpstr>
      <vt:lpstr>Arial</vt:lpstr>
      <vt:lpstr>Manrope</vt:lpstr>
      <vt:lpstr>Segoe Print</vt:lpstr>
      <vt:lpstr>Manrope ExtraBold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dc:description>generated using python-pptx</dc:description>
  <cp:lastModifiedBy>aigeo</cp:lastModifiedBy>
  <cp:revision>5</cp:revision>
  <dcterms:created xsi:type="dcterms:W3CDTF">2013-01-27T09:14:00Z</dcterms:created>
  <dcterms:modified xsi:type="dcterms:W3CDTF">2026-06-01T09:29:35Z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EC418169E52E432A92638E6689927D52_12</vt:lpwstr>
  </property>
  <property fmtid="{D5CDD505-2E9C-101B-9397-08002B2CF9AE}" pid="3" name="KSOProductBuildVer">
    <vt:lpwstr>1033-12.1.0.26372</vt:lpwstr>
  </property>
</Properties>
</file>